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282" r:id="rId4"/>
    <p:sldId id="275" r:id="rId5"/>
    <p:sldId id="281" r:id="rId6"/>
    <p:sldId id="291" r:id="rId7"/>
    <p:sldId id="332" r:id="rId8"/>
    <p:sldId id="286" r:id="rId9"/>
    <p:sldId id="283" r:id="rId10"/>
    <p:sldId id="287" r:id="rId11"/>
    <p:sldId id="306" r:id="rId12"/>
    <p:sldId id="284" r:id="rId13"/>
    <p:sldId id="289" r:id="rId14"/>
    <p:sldId id="293" r:id="rId15"/>
    <p:sldId id="294" r:id="rId16"/>
    <p:sldId id="296" r:id="rId17"/>
    <p:sldId id="297" r:id="rId18"/>
    <p:sldId id="300" r:id="rId19"/>
    <p:sldId id="304" r:id="rId20"/>
    <p:sldId id="305" r:id="rId21"/>
    <p:sldId id="309" r:id="rId22"/>
    <p:sldId id="303" r:id="rId23"/>
    <p:sldId id="312" r:id="rId24"/>
    <p:sldId id="314" r:id="rId25"/>
    <p:sldId id="315" r:id="rId26"/>
    <p:sldId id="317" r:id="rId27"/>
    <p:sldId id="319" r:id="rId28"/>
    <p:sldId id="310" r:id="rId29"/>
    <p:sldId id="328" r:id="rId30"/>
    <p:sldId id="321" r:id="rId31"/>
    <p:sldId id="322" r:id="rId32"/>
    <p:sldId id="323" r:id="rId33"/>
    <p:sldId id="324" r:id="rId34"/>
    <p:sldId id="329" r:id="rId35"/>
    <p:sldId id="345" r:id="rId36"/>
    <p:sldId id="316" r:id="rId37"/>
    <p:sldId id="330" r:id="rId38"/>
    <p:sldId id="342" r:id="rId39"/>
    <p:sldId id="343" r:id="rId40"/>
    <p:sldId id="336" r:id="rId41"/>
    <p:sldId id="335" r:id="rId42"/>
    <p:sldId id="338" r:id="rId43"/>
    <p:sldId id="339" r:id="rId44"/>
    <p:sldId id="340" r:id="rId45"/>
    <p:sldId id="341" r:id="rId46"/>
    <p:sldId id="333" r:id="rId47"/>
    <p:sldId id="308" r:id="rId4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7FF"/>
    <a:srgbClr val="21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578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110.wmf"/><Relationship Id="rId7" Type="http://schemas.openxmlformats.org/officeDocument/2006/relationships/image" Target="../media/image112.wmf"/><Relationship Id="rId2" Type="http://schemas.openxmlformats.org/officeDocument/2006/relationships/image" Target="../media/image81.wmf"/><Relationship Id="rId1" Type="http://schemas.openxmlformats.org/officeDocument/2006/relationships/image" Target="../media/image109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111.wmf"/><Relationship Id="rId9" Type="http://schemas.openxmlformats.org/officeDocument/2006/relationships/image" Target="../media/image11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10.wmf"/><Relationship Id="rId7" Type="http://schemas.openxmlformats.org/officeDocument/2006/relationships/image" Target="../media/image74.wmf"/><Relationship Id="rId2" Type="http://schemas.openxmlformats.org/officeDocument/2006/relationships/image" Target="../media/image81.wmf"/><Relationship Id="rId1" Type="http://schemas.openxmlformats.org/officeDocument/2006/relationships/image" Target="../media/image109.wmf"/><Relationship Id="rId6" Type="http://schemas.openxmlformats.org/officeDocument/2006/relationships/image" Target="../media/image112.wmf"/><Relationship Id="rId5" Type="http://schemas.openxmlformats.org/officeDocument/2006/relationships/image" Target="../media/image85.wmf"/><Relationship Id="rId10" Type="http://schemas.openxmlformats.org/officeDocument/2006/relationships/image" Target="../media/image120.wmf"/><Relationship Id="rId4" Type="http://schemas.openxmlformats.org/officeDocument/2006/relationships/image" Target="../media/image84.wmf"/><Relationship Id="rId9" Type="http://schemas.openxmlformats.org/officeDocument/2006/relationships/image" Target="../media/image11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0.wmf"/><Relationship Id="rId7" Type="http://schemas.openxmlformats.org/officeDocument/2006/relationships/image" Target="../media/image119.wmf"/><Relationship Id="rId2" Type="http://schemas.openxmlformats.org/officeDocument/2006/relationships/image" Target="../media/image81.wmf"/><Relationship Id="rId1" Type="http://schemas.openxmlformats.org/officeDocument/2006/relationships/image" Target="../media/image109.wmf"/><Relationship Id="rId6" Type="http://schemas.openxmlformats.org/officeDocument/2006/relationships/image" Target="../media/image113.wmf"/><Relationship Id="rId11" Type="http://schemas.openxmlformats.org/officeDocument/2006/relationships/image" Target="../media/image120.wmf"/><Relationship Id="rId5" Type="http://schemas.openxmlformats.org/officeDocument/2006/relationships/image" Target="../media/image74.wmf"/><Relationship Id="rId10" Type="http://schemas.openxmlformats.org/officeDocument/2006/relationships/image" Target="../media/image85.wmf"/><Relationship Id="rId4" Type="http://schemas.openxmlformats.org/officeDocument/2006/relationships/image" Target="../media/image112.wmf"/><Relationship Id="rId9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110.wmf"/><Relationship Id="rId7" Type="http://schemas.openxmlformats.org/officeDocument/2006/relationships/image" Target="../media/image122.wmf"/><Relationship Id="rId2" Type="http://schemas.openxmlformats.org/officeDocument/2006/relationships/image" Target="../media/image81.wmf"/><Relationship Id="rId1" Type="http://schemas.openxmlformats.org/officeDocument/2006/relationships/image" Target="../media/image109.wmf"/><Relationship Id="rId6" Type="http://schemas.openxmlformats.org/officeDocument/2006/relationships/image" Target="../media/image113.wmf"/><Relationship Id="rId11" Type="http://schemas.openxmlformats.org/officeDocument/2006/relationships/image" Target="../media/image120.wmf"/><Relationship Id="rId5" Type="http://schemas.openxmlformats.org/officeDocument/2006/relationships/image" Target="../media/image74.wmf"/><Relationship Id="rId10" Type="http://schemas.openxmlformats.org/officeDocument/2006/relationships/image" Target="../media/image123.wmf"/><Relationship Id="rId4" Type="http://schemas.openxmlformats.org/officeDocument/2006/relationships/image" Target="../media/image112.wmf"/><Relationship Id="rId9" Type="http://schemas.openxmlformats.org/officeDocument/2006/relationships/image" Target="../media/image8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5" Type="http://schemas.openxmlformats.org/officeDocument/2006/relationships/image" Target="../media/image142.wmf"/><Relationship Id="rId4" Type="http://schemas.openxmlformats.org/officeDocument/2006/relationships/image" Target="../media/image1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9.wmf"/><Relationship Id="rId1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59.wmf"/><Relationship Id="rId6" Type="http://schemas.openxmlformats.org/officeDocument/2006/relationships/image" Target="../media/image60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12" Type="http://schemas.openxmlformats.org/officeDocument/2006/relationships/image" Target="../media/image90.wmf"/><Relationship Id="rId2" Type="http://schemas.openxmlformats.org/officeDocument/2006/relationships/image" Target="../media/image81.wmf"/><Relationship Id="rId1" Type="http://schemas.openxmlformats.org/officeDocument/2006/relationships/image" Target="../media/image66.wmf"/><Relationship Id="rId6" Type="http://schemas.openxmlformats.org/officeDocument/2006/relationships/image" Target="../media/image85.wmf"/><Relationship Id="rId11" Type="http://schemas.openxmlformats.org/officeDocument/2006/relationships/image" Target="../media/image89.wmf"/><Relationship Id="rId5" Type="http://schemas.openxmlformats.org/officeDocument/2006/relationships/image" Target="../media/image84.wmf"/><Relationship Id="rId10" Type="http://schemas.openxmlformats.org/officeDocument/2006/relationships/image" Target="../media/image88.wmf"/><Relationship Id="rId4" Type="http://schemas.openxmlformats.org/officeDocument/2006/relationships/image" Target="../media/image83.wmf"/><Relationship Id="rId9" Type="http://schemas.openxmlformats.org/officeDocument/2006/relationships/image" Target="../media/image8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6.wmf"/><Relationship Id="rId7" Type="http://schemas.openxmlformats.org/officeDocument/2006/relationships/image" Target="../media/image89.wmf"/><Relationship Id="rId12" Type="http://schemas.openxmlformats.org/officeDocument/2006/relationships/image" Target="../media/image90.wmf"/><Relationship Id="rId2" Type="http://schemas.openxmlformats.org/officeDocument/2006/relationships/image" Target="../media/image81.wmf"/><Relationship Id="rId1" Type="http://schemas.openxmlformats.org/officeDocument/2006/relationships/image" Target="../media/image66.wmf"/><Relationship Id="rId6" Type="http://schemas.openxmlformats.org/officeDocument/2006/relationships/image" Target="../media/image88.wmf"/><Relationship Id="rId11" Type="http://schemas.openxmlformats.org/officeDocument/2006/relationships/image" Target="../media/image85.wmf"/><Relationship Id="rId5" Type="http://schemas.openxmlformats.org/officeDocument/2006/relationships/image" Target="../media/image87.wmf"/><Relationship Id="rId10" Type="http://schemas.openxmlformats.org/officeDocument/2006/relationships/image" Target="../media/image84.wmf"/><Relationship Id="rId4" Type="http://schemas.openxmlformats.org/officeDocument/2006/relationships/image" Target="../media/image97.wmf"/><Relationship Id="rId9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EC6359-633B-45C7-96FA-329778C6365C}" type="datetimeFigureOut">
              <a:rPr lang="en-US"/>
              <a:pPr/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DFF403-1882-400C-9C83-5E9C6C32A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92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D60333E4-BC61-4ADA-8CB2-A82787ACD8CD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93B82840-6686-44AD-BDDA-A8E98A4D04C3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5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5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5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5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93B82840-6686-44AD-BDDA-A8E98A4D04C3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93B82840-6686-44AD-BDDA-A8E98A4D04C3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256798C9-2D1A-49B3-8BF1-FD2723BB88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87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3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3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3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3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93B82840-6686-44AD-BDDA-A8E98A4D04C3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6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Circle center is at T/2, has radius T/2.</a:t>
            </a:r>
            <a:r>
              <a:rPr lang="en-US" b="0" baseline="0" dirty="0" smtClean="0"/>
              <a:t> Distance from t=0 to projection </a:t>
            </a:r>
            <a:r>
              <a:rPr lang="en-US" b="0" baseline="0" dirty="0" err="1" smtClean="0"/>
              <a:t>t_j</a:t>
            </a:r>
            <a:r>
              <a:rPr lang="en-US" b="0" baseline="0" dirty="0" smtClean="0"/>
              <a:t> on t axis is (T/2)(1-cos(2\</a:t>
            </a:r>
            <a:r>
              <a:rPr lang="en-US" b="0" baseline="0" dirty="0" err="1" smtClean="0"/>
              <a:t>theta_j</a:t>
            </a:r>
            <a:r>
              <a:rPr lang="en-US" b="0" baseline="0" dirty="0" smtClean="0"/>
              <a:t>)) = (T/2)[2sin^2(\</a:t>
            </a:r>
            <a:r>
              <a:rPr lang="en-US" b="0" baseline="0" dirty="0" err="1" smtClean="0"/>
              <a:t>theta_j</a:t>
            </a:r>
            <a:r>
              <a:rPr lang="en-US" b="0" baseline="0" dirty="0" smtClean="0"/>
              <a:t>)] = Tsin^2[j\pi/(2(N+1))]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9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99844-B612-41DD-B077-D70B0CD19175}" type="slidenum">
              <a:rPr lang="en-US" altLang="zh-CN">
                <a:solidFill>
                  <a:prstClr val="black"/>
                </a:solidFill>
              </a:rPr>
              <a:pPr/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7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E3AF78B7-B8F7-4EB3-AD35-EA4EECF38BBD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99844-B612-41DD-B077-D70B0CD19175}" type="slidenum">
              <a:rPr lang="en-US" altLang="zh-CN">
                <a:solidFill>
                  <a:prstClr val="black"/>
                </a:solidFill>
              </a:rPr>
              <a:pPr/>
              <a:t>30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75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99844-B612-41DD-B077-D70B0CD19175}" type="slidenum">
              <a:rPr lang="en-US" altLang="zh-CN">
                <a:solidFill>
                  <a:prstClr val="black"/>
                </a:solidFill>
              </a:rPr>
              <a:pPr/>
              <a:t>31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75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99844-B612-41DD-B077-D70B0CD19175}" type="slidenum">
              <a:rPr lang="en-US" altLang="zh-CN">
                <a:solidFill>
                  <a:prstClr val="black"/>
                </a:solidFill>
              </a:rPr>
              <a:pPr/>
              <a:t>32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75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99844-B612-41DD-B077-D70B0CD19175}" type="slidenum">
              <a:rPr lang="en-US" altLang="zh-CN">
                <a:solidFill>
                  <a:prstClr val="black"/>
                </a:solidFill>
              </a:rPr>
              <a:pPr/>
              <a:t>33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75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93B82840-6686-44AD-BDDA-A8E98A4D04C3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75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874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87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26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8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AD7E96A6-57E6-4B9A-843C-C882BFC91075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0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345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027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027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21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9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93B82840-6686-44AD-BDDA-A8E98A4D04C3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F403-1882-400C-9C83-5E9C6C32A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1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6FCE4E4C-6448-441B-8040-D9F69650D99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fld id="{6FCE4E4C-6448-441B-8040-D9F69650D99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2676187" y="9341209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1972714-A5A7-4CA0-A880-4DCD7296E0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027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2434"/>
            <a:ext cx="903890" cy="621166"/>
          </a:xfrm>
          <a:prstGeom prst="rect">
            <a:avLst/>
          </a:prstGeom>
        </p:spPr>
      </p:pic>
      <p:sp>
        <p:nvSpPr>
          <p:cNvPr id="7" name="Text Box 3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2676187" y="9341209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1972714-A5A7-4CA0-A880-4DCD7296E0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954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65400"/>
            <a:ext cx="2616200" cy="410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65400"/>
            <a:ext cx="7696200" cy="410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2434"/>
            <a:ext cx="903890" cy="621166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2676187" y="9341209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1972714-A5A7-4CA0-A880-4DCD7296E0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778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866988"/>
            <a:ext cx="11054080" cy="606890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7044267"/>
            <a:ext cx="9103360" cy="1733973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4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61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1950722"/>
            <a:ext cx="11054080" cy="3562773"/>
          </a:xfrm>
        </p:spPr>
        <p:txBody>
          <a:bodyPr anchor="b"/>
          <a:lstStyle>
            <a:lvl1pPr algn="ctr" defTabSz="130039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5786687"/>
            <a:ext cx="11054080" cy="160979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94026" y="5581226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78506" y="5581226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10902" y="5581226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4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36925"/>
          </a:xfrm>
        </p:spPr>
        <p:txBody>
          <a:bodyPr/>
          <a:lstStyle>
            <a:lvl1pPr>
              <a:defRPr sz="34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0192" y="2275840"/>
            <a:ext cx="5748122" cy="6437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7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5746045" cy="866987"/>
          </a:xfrm>
        </p:spPr>
        <p:txBody>
          <a:bodyPr anchor="b">
            <a:noAutofit/>
          </a:bodyPr>
          <a:lstStyle>
            <a:lvl1pPr marL="0" indent="0" algn="ctr">
              <a:buNone/>
              <a:defRPr sz="3400" b="0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774" y="2275840"/>
            <a:ext cx="5748302" cy="866987"/>
          </a:xfrm>
        </p:spPr>
        <p:txBody>
          <a:bodyPr anchor="b">
            <a:noAutofit/>
          </a:bodyPr>
          <a:lstStyle>
            <a:lvl1pPr marL="0" indent="0" algn="ctr">
              <a:buNone/>
              <a:defRPr sz="3400" b="0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0240" y="3147162"/>
            <a:ext cx="5748122" cy="55660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645453" y="3147162"/>
            <a:ext cx="5748122" cy="5565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7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10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02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92" y="379308"/>
            <a:ext cx="4278490" cy="2980267"/>
          </a:xfrm>
        </p:spPr>
        <p:txBody>
          <a:bodyPr anchor="b"/>
          <a:lstStyle>
            <a:lvl1pPr algn="ctr">
              <a:lnSpc>
                <a:spcPct val="100000"/>
              </a:lnSpc>
              <a:defRPr sz="40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775" y="388340"/>
            <a:ext cx="7105227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192" y="3467949"/>
            <a:ext cx="4278490" cy="524481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3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9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2676187" y="9341209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1972714-A5A7-4CA0-A880-4DCD7296E0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98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730" y="325120"/>
            <a:ext cx="8123483" cy="1273387"/>
          </a:xfrm>
        </p:spPr>
        <p:txBody>
          <a:bodyPr anchor="b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4890" y="1625600"/>
            <a:ext cx="8611163" cy="645837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730" y="8263467"/>
            <a:ext cx="8123483" cy="758613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55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22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240" y="198684"/>
            <a:ext cx="11733672" cy="85547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FD7FB-F3D6-4275-A31E-8C37A8A4CF6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2132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2676187" y="9341209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1972714-A5A7-4CA0-A880-4DCD7296E0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934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2676187" y="9341209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1972714-A5A7-4CA0-A880-4DCD7296E0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704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676187" y="9341209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1972714-A5A7-4CA0-A880-4DCD7296E0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715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228600"/>
            <a:ext cx="10464800" cy="9144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664206" y="9359900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fld id="{74CBA8C4-364A-4EE0-BF7A-D190A151C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8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676187" y="9359900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A4D2E75-A4E5-4D54-B5A5-F333AE60A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70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676187" y="9341209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1972714-A5A7-4CA0-A880-4DCD7296E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2434"/>
            <a:ext cx="903890" cy="62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031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2434"/>
            <a:ext cx="903890" cy="621166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2676187" y="9341209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1972714-A5A7-4CA0-A880-4DCD7296E0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646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207000"/>
            <a:ext cx="104648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65400"/>
            <a:ext cx="104648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2676187" y="9341209"/>
            <a:ext cx="328613" cy="393700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1972714-A5A7-4CA0-A880-4DCD7296E0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latino Linotype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latino Linotype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latino Linotype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latino Linotype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0"/>
            <a:ext cx="11704320" cy="2275840"/>
          </a:xfrm>
          <a:prstGeom prst="rect">
            <a:avLst/>
          </a:prstGeom>
        </p:spPr>
        <p:txBody>
          <a:bodyPr vert="horz" lIns="130039" tIns="65020" rIns="130039" bIns="650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0094" y="9040144"/>
            <a:ext cx="2966720" cy="519289"/>
          </a:xfrm>
          <a:prstGeom prst="rect">
            <a:avLst/>
          </a:prstGeom>
        </p:spPr>
        <p:txBody>
          <a:bodyPr vert="horz" lIns="130039" tIns="65020" rIns="65020" bIns="65020" rtlCol="0" anchor="ctr"/>
          <a:lstStyle>
            <a:lvl1pPr algn="r"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fld id="{B0C4986D-6BE9-4264-908F-02DB36FD8D6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pPr defTabSz="1300393" fontAlgn="auto">
                <a:spcBef>
                  <a:spcPts val="0"/>
                </a:spcBef>
                <a:spcAft>
                  <a:spcPts val="0"/>
                </a:spcAft>
              </a:pPr>
              <a:t>11/30/2011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481" y="9040144"/>
            <a:ext cx="4050453" cy="519289"/>
          </a:xfrm>
          <a:prstGeom prst="rect">
            <a:avLst/>
          </a:prstGeom>
        </p:spPr>
        <p:txBody>
          <a:bodyPr vert="horz" lIns="65020" tIns="65020" rIns="130039" bIns="65020" rtlCol="0" anchor="ctr"/>
          <a:lstStyle>
            <a:lvl1pPr algn="l"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50442" y="9040144"/>
            <a:ext cx="799253" cy="519289"/>
          </a:xfrm>
          <a:prstGeom prst="rect">
            <a:avLst/>
          </a:prstGeom>
        </p:spPr>
        <p:txBody>
          <a:bodyPr vert="horz" lIns="39012" tIns="65020" rIns="65020" bIns="65020" rtlCol="0" anchor="ctr"/>
          <a:lstStyle>
            <a:lvl1pPr algn="l"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  <a:pPr defTabSz="130039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028814" y="9243568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9415" y="9243568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defTabSz="130039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8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1300393" rtl="0" eaLnBrk="1" latinLnBrk="0" hangingPunct="1">
        <a:lnSpc>
          <a:spcPts val="8249"/>
        </a:lnSpc>
        <a:spcBef>
          <a:spcPct val="0"/>
        </a:spcBef>
        <a:buNone/>
        <a:defRPr sz="77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0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5.wmf"/><Relationship Id="rId5" Type="http://schemas.openxmlformats.org/officeDocument/2006/relationships/image" Target="../media/image52.jpeg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49.wmf"/><Relationship Id="rId4" Type="http://schemas.openxmlformats.org/officeDocument/2006/relationships/image" Target="../media/image51.jpeg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8.wmf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57.wmf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9.wmf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61.wmf"/><Relationship Id="rId10" Type="http://schemas.openxmlformats.org/officeDocument/2006/relationships/image" Target="../media/image1.jpe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4.wmf"/><Relationship Id="rId5" Type="http://schemas.openxmlformats.org/officeDocument/2006/relationships/image" Target="../media/image59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70.wmf"/><Relationship Id="rId18" Type="http://schemas.openxmlformats.org/officeDocument/2006/relationships/image" Target="../media/image71.wmf"/><Relationship Id="rId26" Type="http://schemas.openxmlformats.org/officeDocument/2006/relationships/oleObject" Target="../embeddings/oleObject39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80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5.bin"/><Relationship Id="rId25" Type="http://schemas.openxmlformats.org/officeDocument/2006/relationships/image" Target="../media/image74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9.png"/><Relationship Id="rId20" Type="http://schemas.openxmlformats.org/officeDocument/2006/relationships/image" Target="../media/image72.wmf"/><Relationship Id="rId29" Type="http://schemas.openxmlformats.org/officeDocument/2006/relationships/image" Target="../media/image76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66.wmf"/><Relationship Id="rId15" Type="http://schemas.openxmlformats.org/officeDocument/2006/relationships/image" Target="../media/image78.png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40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36.bin"/><Relationship Id="rId31" Type="http://schemas.openxmlformats.org/officeDocument/2006/relationships/image" Target="../media/image77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8.wmf"/><Relationship Id="rId14" Type="http://schemas.openxmlformats.org/officeDocument/2006/relationships/image" Target="../media/image1.jpeg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75.wmf"/><Relationship Id="rId30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91.png"/><Relationship Id="rId18" Type="http://schemas.openxmlformats.org/officeDocument/2006/relationships/image" Target="../media/image85.wmf"/><Relationship Id="rId26" Type="http://schemas.openxmlformats.org/officeDocument/2006/relationships/oleObject" Target="../embeddings/oleObject51.bin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48.bin"/><Relationship Id="rId34" Type="http://schemas.openxmlformats.org/officeDocument/2006/relationships/oleObject" Target="../embeddings/oleObject55.bin"/><Relationship Id="rId7" Type="http://schemas.openxmlformats.org/officeDocument/2006/relationships/image" Target="../media/image81.wmf"/><Relationship Id="rId12" Type="http://schemas.openxmlformats.org/officeDocument/2006/relationships/image" Target="../media/image1.jpeg"/><Relationship Id="rId17" Type="http://schemas.openxmlformats.org/officeDocument/2006/relationships/oleObject" Target="../embeddings/oleObject47.bin"/><Relationship Id="rId25" Type="http://schemas.openxmlformats.org/officeDocument/2006/relationships/image" Target="../media/image86.wmf"/><Relationship Id="rId33" Type="http://schemas.openxmlformats.org/officeDocument/2006/relationships/image" Target="../media/image8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4.wmf"/><Relationship Id="rId20" Type="http://schemas.openxmlformats.org/officeDocument/2006/relationships/image" Target="../media/image92.png"/><Relationship Id="rId29" Type="http://schemas.openxmlformats.org/officeDocument/2006/relationships/image" Target="../media/image87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83.wmf"/><Relationship Id="rId24" Type="http://schemas.openxmlformats.org/officeDocument/2006/relationships/oleObject" Target="../embeddings/oleObject50.bin"/><Relationship Id="rId32" Type="http://schemas.openxmlformats.org/officeDocument/2006/relationships/oleObject" Target="../embeddings/oleObject54.bin"/><Relationship Id="rId5" Type="http://schemas.openxmlformats.org/officeDocument/2006/relationships/image" Target="../media/image66.wmf"/><Relationship Id="rId15" Type="http://schemas.openxmlformats.org/officeDocument/2006/relationships/oleObject" Target="../embeddings/oleObject46.bin"/><Relationship Id="rId23" Type="http://schemas.openxmlformats.org/officeDocument/2006/relationships/image" Target="../media/image93.png"/><Relationship Id="rId28" Type="http://schemas.openxmlformats.org/officeDocument/2006/relationships/oleObject" Target="../embeddings/oleObject52.bin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80.png"/><Relationship Id="rId31" Type="http://schemas.openxmlformats.org/officeDocument/2006/relationships/image" Target="../media/image88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82.wmf"/><Relationship Id="rId14" Type="http://schemas.openxmlformats.org/officeDocument/2006/relationships/image" Target="../media/image78.png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53.bin"/><Relationship Id="rId35" Type="http://schemas.openxmlformats.org/officeDocument/2006/relationships/image" Target="../media/image9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89.wmf"/><Relationship Id="rId26" Type="http://schemas.openxmlformats.org/officeDocument/2006/relationships/image" Target="../media/image103.png"/><Relationship Id="rId39" Type="http://schemas.openxmlformats.org/officeDocument/2006/relationships/image" Target="../media/image108.png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63.bin"/><Relationship Id="rId34" Type="http://schemas.openxmlformats.org/officeDocument/2006/relationships/oleObject" Target="../embeddings/oleObject68.bin"/><Relationship Id="rId7" Type="http://schemas.openxmlformats.org/officeDocument/2006/relationships/image" Target="../media/image81.wmf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62.bin"/><Relationship Id="rId25" Type="http://schemas.openxmlformats.org/officeDocument/2006/relationships/image" Target="../media/image102.png"/><Relationship Id="rId33" Type="http://schemas.openxmlformats.org/officeDocument/2006/relationships/oleObject" Target="../embeddings/oleObject67.bin"/><Relationship Id="rId38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8.wmf"/><Relationship Id="rId20" Type="http://schemas.openxmlformats.org/officeDocument/2006/relationships/image" Target="../media/image101.png"/><Relationship Id="rId29" Type="http://schemas.openxmlformats.org/officeDocument/2006/relationships/oleObject" Target="../embeddings/oleObject66.bin"/><Relationship Id="rId41" Type="http://schemas.openxmlformats.org/officeDocument/2006/relationships/image" Target="../media/image90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99.wmf"/><Relationship Id="rId32" Type="http://schemas.openxmlformats.org/officeDocument/2006/relationships/image" Target="../media/image105.png"/><Relationship Id="rId37" Type="http://schemas.openxmlformats.org/officeDocument/2006/relationships/oleObject" Target="../embeddings/oleObject69.bin"/><Relationship Id="rId40" Type="http://schemas.openxmlformats.org/officeDocument/2006/relationships/oleObject" Target="../embeddings/oleObject71.bin"/><Relationship Id="rId5" Type="http://schemas.openxmlformats.org/officeDocument/2006/relationships/image" Target="../media/image66.wmf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4.bin"/><Relationship Id="rId28" Type="http://schemas.openxmlformats.org/officeDocument/2006/relationships/image" Target="../media/image84.wmf"/><Relationship Id="rId36" Type="http://schemas.openxmlformats.org/officeDocument/2006/relationships/image" Target="../media/image107.png"/><Relationship Id="rId10" Type="http://schemas.openxmlformats.org/officeDocument/2006/relationships/image" Target="../media/image100.png"/><Relationship Id="rId19" Type="http://schemas.openxmlformats.org/officeDocument/2006/relationships/image" Target="../media/image1.jpeg"/><Relationship Id="rId31" Type="http://schemas.openxmlformats.org/officeDocument/2006/relationships/image" Target="../media/image104.pn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96.wmf"/><Relationship Id="rId14" Type="http://schemas.openxmlformats.org/officeDocument/2006/relationships/image" Target="../media/image87.wmf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65.bin"/><Relationship Id="rId30" Type="http://schemas.openxmlformats.org/officeDocument/2006/relationships/image" Target="../media/image85.wmf"/><Relationship Id="rId35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114.png"/><Relationship Id="rId18" Type="http://schemas.openxmlformats.org/officeDocument/2006/relationships/image" Target="../media/image85.wmf"/><Relationship Id="rId26" Type="http://schemas.openxmlformats.org/officeDocument/2006/relationships/oleObject" Target="../embeddings/oleObject81.bin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81.wmf"/><Relationship Id="rId12" Type="http://schemas.openxmlformats.org/officeDocument/2006/relationships/image" Target="../media/image1.jpeg"/><Relationship Id="rId17" Type="http://schemas.openxmlformats.org/officeDocument/2006/relationships/oleObject" Target="../embeddings/oleObject77.bin"/><Relationship Id="rId25" Type="http://schemas.openxmlformats.org/officeDocument/2006/relationships/image" Target="../media/image11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4.wmf"/><Relationship Id="rId20" Type="http://schemas.openxmlformats.org/officeDocument/2006/relationships/image" Target="../media/image117.png"/><Relationship Id="rId29" Type="http://schemas.openxmlformats.org/officeDocument/2006/relationships/image" Target="../media/image113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111.wmf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109.wmf"/><Relationship Id="rId15" Type="http://schemas.openxmlformats.org/officeDocument/2006/relationships/oleObject" Target="../embeddings/oleObject76.bin"/><Relationship Id="rId23" Type="http://schemas.openxmlformats.org/officeDocument/2006/relationships/image" Target="../media/image118.png"/><Relationship Id="rId28" Type="http://schemas.openxmlformats.org/officeDocument/2006/relationships/oleObject" Target="../embeddings/oleObject82.bin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116.png"/><Relationship Id="rId4" Type="http://schemas.openxmlformats.org/officeDocument/2006/relationships/oleObject" Target="../embeddings/oleObject72.bin"/><Relationship Id="rId9" Type="http://schemas.openxmlformats.org/officeDocument/2006/relationships/image" Target="../media/image110.wmf"/><Relationship Id="rId14" Type="http://schemas.openxmlformats.org/officeDocument/2006/relationships/image" Target="../media/image115.png"/><Relationship Id="rId22" Type="http://schemas.openxmlformats.org/officeDocument/2006/relationships/oleObject" Target="../embeddings/oleObject79.bin"/><Relationship Id="rId27" Type="http://schemas.openxmlformats.org/officeDocument/2006/relationships/image" Target="../media/image7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90.bin"/><Relationship Id="rId26" Type="http://schemas.openxmlformats.org/officeDocument/2006/relationships/image" Target="../media/image119.wmf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74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6.bin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1.bin"/><Relationship Id="rId29" Type="http://schemas.openxmlformats.org/officeDocument/2006/relationships/oleObject" Target="../embeddings/oleObject9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14.png"/><Relationship Id="rId24" Type="http://schemas.openxmlformats.org/officeDocument/2006/relationships/image" Target="../media/image121.png"/><Relationship Id="rId32" Type="http://schemas.openxmlformats.org/officeDocument/2006/relationships/image" Target="../media/image120.wmf"/><Relationship Id="rId5" Type="http://schemas.openxmlformats.org/officeDocument/2006/relationships/image" Target="../media/image109.wmf"/><Relationship Id="rId15" Type="http://schemas.openxmlformats.org/officeDocument/2006/relationships/image" Target="../media/image85.wmf"/><Relationship Id="rId23" Type="http://schemas.openxmlformats.org/officeDocument/2006/relationships/image" Target="../media/image113.wmf"/><Relationship Id="rId28" Type="http://schemas.openxmlformats.org/officeDocument/2006/relationships/oleObject" Target="../embeddings/oleObject95.bin"/><Relationship Id="rId10" Type="http://schemas.openxmlformats.org/officeDocument/2006/relationships/image" Target="../media/image1.jpeg"/><Relationship Id="rId19" Type="http://schemas.openxmlformats.org/officeDocument/2006/relationships/image" Target="../media/image112.wmf"/><Relationship Id="rId31" Type="http://schemas.openxmlformats.org/officeDocument/2006/relationships/oleObject" Target="../embeddings/oleObject98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2.bin"/><Relationship Id="rId27" Type="http://schemas.openxmlformats.org/officeDocument/2006/relationships/oleObject" Target="../embeddings/oleObject94.bin"/><Relationship Id="rId30" Type="http://schemas.openxmlformats.org/officeDocument/2006/relationships/oleObject" Target="../embeddings/oleObject9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74.wmf"/><Relationship Id="rId18" Type="http://schemas.openxmlformats.org/officeDocument/2006/relationships/image" Target="../media/image119.wmf"/><Relationship Id="rId26" Type="http://schemas.openxmlformats.org/officeDocument/2006/relationships/image" Target="../media/image85.wmf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.jpeg"/><Relationship Id="rId34" Type="http://schemas.openxmlformats.org/officeDocument/2006/relationships/image" Target="../media/image120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03.bin"/><Relationship Id="rId17" Type="http://schemas.openxmlformats.org/officeDocument/2006/relationships/oleObject" Target="../embeddings/oleObject105.bin"/><Relationship Id="rId25" Type="http://schemas.openxmlformats.org/officeDocument/2006/relationships/oleObject" Target="../embeddings/oleObject108.bin"/><Relationship Id="rId33" Type="http://schemas.openxmlformats.org/officeDocument/2006/relationships/oleObject" Target="../embeddings/oleObject11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1.png"/><Relationship Id="rId20" Type="http://schemas.openxmlformats.org/officeDocument/2006/relationships/image" Target="../media/image122.wmf"/><Relationship Id="rId29" Type="http://schemas.openxmlformats.org/officeDocument/2006/relationships/oleObject" Target="../embeddings/oleObject111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12.wmf"/><Relationship Id="rId24" Type="http://schemas.openxmlformats.org/officeDocument/2006/relationships/image" Target="../media/image84.wmf"/><Relationship Id="rId32" Type="http://schemas.openxmlformats.org/officeDocument/2006/relationships/oleObject" Target="../embeddings/oleObject114.bin"/><Relationship Id="rId5" Type="http://schemas.openxmlformats.org/officeDocument/2006/relationships/image" Target="../media/image109.wmf"/><Relationship Id="rId15" Type="http://schemas.openxmlformats.org/officeDocument/2006/relationships/image" Target="../media/image113.wmf"/><Relationship Id="rId23" Type="http://schemas.openxmlformats.org/officeDocument/2006/relationships/oleObject" Target="../embeddings/oleObject107.bin"/><Relationship Id="rId28" Type="http://schemas.openxmlformats.org/officeDocument/2006/relationships/oleObject" Target="../embeddings/oleObject110.bin"/><Relationship Id="rId10" Type="http://schemas.openxmlformats.org/officeDocument/2006/relationships/oleObject" Target="../embeddings/oleObject102.bin"/><Relationship Id="rId19" Type="http://schemas.openxmlformats.org/officeDocument/2006/relationships/oleObject" Target="../embeddings/oleObject106.bin"/><Relationship Id="rId31" Type="http://schemas.openxmlformats.org/officeDocument/2006/relationships/oleObject" Target="../embeddings/oleObject113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04.bin"/><Relationship Id="rId22" Type="http://schemas.openxmlformats.org/officeDocument/2006/relationships/image" Target="../media/image114.png"/><Relationship Id="rId27" Type="http://schemas.openxmlformats.org/officeDocument/2006/relationships/oleObject" Target="../embeddings/oleObject109.bin"/><Relationship Id="rId30" Type="http://schemas.openxmlformats.org/officeDocument/2006/relationships/oleObject" Target="../embeddings/oleObject11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74.wmf"/><Relationship Id="rId18" Type="http://schemas.openxmlformats.org/officeDocument/2006/relationships/image" Target="../media/image122.wmf"/><Relationship Id="rId26" Type="http://schemas.openxmlformats.org/officeDocument/2006/relationships/oleObject" Target="../embeddings/oleObject125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14.png"/><Relationship Id="rId34" Type="http://schemas.openxmlformats.org/officeDocument/2006/relationships/oleObject" Target="../embeddings/oleObject132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20.bin"/><Relationship Id="rId17" Type="http://schemas.openxmlformats.org/officeDocument/2006/relationships/oleObject" Target="../embeddings/oleObject122.bin"/><Relationship Id="rId25" Type="http://schemas.openxmlformats.org/officeDocument/2006/relationships/image" Target="../media/image85.wmf"/><Relationship Id="rId33" Type="http://schemas.openxmlformats.org/officeDocument/2006/relationships/image" Target="../media/image12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1.png"/><Relationship Id="rId20" Type="http://schemas.openxmlformats.org/officeDocument/2006/relationships/image" Target="../media/image1.jpeg"/><Relationship Id="rId29" Type="http://schemas.openxmlformats.org/officeDocument/2006/relationships/oleObject" Target="../embeddings/oleObject12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12.wmf"/><Relationship Id="rId24" Type="http://schemas.openxmlformats.org/officeDocument/2006/relationships/oleObject" Target="../embeddings/oleObject124.bin"/><Relationship Id="rId32" Type="http://schemas.openxmlformats.org/officeDocument/2006/relationships/oleObject" Target="../embeddings/oleObject131.bin"/><Relationship Id="rId5" Type="http://schemas.openxmlformats.org/officeDocument/2006/relationships/image" Target="../media/image109.wmf"/><Relationship Id="rId15" Type="http://schemas.openxmlformats.org/officeDocument/2006/relationships/image" Target="../media/image113.wmf"/><Relationship Id="rId23" Type="http://schemas.openxmlformats.org/officeDocument/2006/relationships/image" Target="../media/image84.wmf"/><Relationship Id="rId28" Type="http://schemas.openxmlformats.org/officeDocument/2006/relationships/oleObject" Target="../embeddings/oleObject127.bin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124.png"/><Relationship Id="rId31" Type="http://schemas.openxmlformats.org/officeDocument/2006/relationships/oleObject" Target="../embeddings/oleObject130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3.bin"/><Relationship Id="rId27" Type="http://schemas.openxmlformats.org/officeDocument/2006/relationships/oleObject" Target="../embeddings/oleObject126.bin"/><Relationship Id="rId30" Type="http://schemas.openxmlformats.org/officeDocument/2006/relationships/oleObject" Target="../embeddings/oleObject129.bin"/><Relationship Id="rId35" Type="http://schemas.openxmlformats.org/officeDocument/2006/relationships/image" Target="../media/image1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26.png"/><Relationship Id="rId3" Type="http://schemas.openxmlformats.org/officeDocument/2006/relationships/image" Target="../media/image12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127.png"/><Relationship Id="rId10" Type="http://schemas.openxmlformats.org/officeDocument/2006/relationships/image" Target="../media/image35.png"/><Relationship Id="rId4" Type="http://schemas.openxmlformats.org/officeDocument/2006/relationships/image" Target="../media/image1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33.wmf"/><Relationship Id="rId18" Type="http://schemas.openxmlformats.org/officeDocument/2006/relationships/oleObject" Target="../embeddings/oleObject13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13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8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32.wmf"/><Relationship Id="rId5" Type="http://schemas.openxmlformats.org/officeDocument/2006/relationships/image" Target="../media/image129.wmf"/><Relationship Id="rId15" Type="http://schemas.openxmlformats.org/officeDocument/2006/relationships/image" Target="../media/image137.png"/><Relationship Id="rId10" Type="http://schemas.openxmlformats.org/officeDocument/2006/relationships/oleObject" Target="../embeddings/oleObject136.bin"/><Relationship Id="rId19" Type="http://schemas.openxmlformats.org/officeDocument/2006/relationships/image" Target="../media/image135.wmf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31.wmf"/><Relationship Id="rId14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4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40.wmf"/><Relationship Id="rId12" Type="http://schemas.openxmlformats.org/officeDocument/2006/relationships/image" Target="../media/image142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2.bin"/><Relationship Id="rId11" Type="http://schemas.openxmlformats.org/officeDocument/2006/relationships/oleObject" Target="../embeddings/oleObject144.bin"/><Relationship Id="rId5" Type="http://schemas.openxmlformats.org/officeDocument/2006/relationships/image" Target="../media/image139.wmf"/><Relationship Id="rId10" Type="http://schemas.openxmlformats.org/officeDocument/2006/relationships/image" Target="../media/image143.png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4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43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0.wmf"/><Relationship Id="rId12" Type="http://schemas.openxmlformats.org/officeDocument/2006/relationships/image" Target="../media/image146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45.wmf"/><Relationship Id="rId5" Type="http://schemas.openxmlformats.org/officeDocument/2006/relationships/image" Target="../media/image139.wmf"/><Relationship Id="rId15" Type="http://schemas.openxmlformats.org/officeDocument/2006/relationships/image" Target="../media/image142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14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145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5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44.wmf"/><Relationship Id="rId5" Type="http://schemas.openxmlformats.org/officeDocument/2006/relationships/image" Target="../media/image139.wmf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4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142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145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60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49.png"/><Relationship Id="rId5" Type="http://schemas.openxmlformats.org/officeDocument/2006/relationships/image" Target="../media/image139.wmf"/><Relationship Id="rId15" Type="http://schemas.openxmlformats.org/officeDocument/2006/relationships/image" Target="../media/image144.wmf"/><Relationship Id="rId10" Type="http://schemas.openxmlformats.org/officeDocument/2006/relationships/image" Target="../media/image148.png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47.wmf"/><Relationship Id="rId14" Type="http://schemas.openxmlformats.org/officeDocument/2006/relationships/oleObject" Target="../embeddings/oleObject15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wmf"/><Relationship Id="rId5" Type="http://schemas.openxmlformats.org/officeDocument/2006/relationships/image" Target="../media/image152.png"/><Relationship Id="rId4" Type="http://schemas.openxmlformats.org/officeDocument/2006/relationships/image" Target="../media/image15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5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16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1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idar\Downloads\GWM_HahnEchoDecay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10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0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1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Dynamical Decoupling </a:t>
            </a:r>
            <a:br>
              <a:rPr lang="en-US"/>
            </a:br>
            <a:r>
              <a:rPr lang="en-US" sz="5400"/>
              <a:t>a tutorial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/>
          </a:p>
          <a:p>
            <a:pPr marL="0" indent="0" eaLnBrk="1" hangingPunct="1">
              <a:defRPr/>
            </a:pPr>
            <a:r>
              <a:rPr lang="en-US"/>
              <a:t>Daniel Lidar</a:t>
            </a:r>
          </a:p>
          <a:p>
            <a:pPr marL="0" indent="0" eaLnBrk="1" hangingPunct="1">
              <a:defRPr/>
            </a:pPr>
            <a:r>
              <a:rPr lang="en-US"/>
              <a:t>QEC11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Magnus &amp; Dyson</a:t>
            </a:r>
            <a:endParaRPr lang="en-US" dirty="0"/>
          </a:p>
        </p:txBody>
      </p:sp>
      <p:pic>
        <p:nvPicPr>
          <p:cNvPr id="45058" name="Picture 2" descr="http://www.gap-system.org/~history/BigPictures/Magnu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85" y="293569"/>
            <a:ext cx="1509452" cy="18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695874" y="2169993"/>
            <a:ext cx="21484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dirty="0" smtClean="0">
                <a:latin typeface="+mn-lt"/>
              </a:rPr>
              <a:t>Wilhelm Magnus</a:t>
            </a:r>
          </a:p>
          <a:p>
            <a:pPr eaLnBrk="1" hangingPunct="1"/>
            <a:r>
              <a:rPr lang="en-US" sz="2000" dirty="0" smtClean="0">
                <a:latin typeface="+mn-lt"/>
              </a:rPr>
              <a:t>1907-1990</a:t>
            </a:r>
            <a:endParaRPr lang="en-US" sz="2000" dirty="0" smtClean="0">
              <a:latin typeface="+mn-lt"/>
            </a:endParaRPr>
          </a:p>
        </p:txBody>
      </p:sp>
      <p:pic>
        <p:nvPicPr>
          <p:cNvPr id="45060" name="Picture 4" descr="https://encrypted-tbn1.google.com/images?q=tbn:ANd9GcSFv35AGA-0r9zlXPgk9WgeaV9_li2POwV4SU0jZwlhRk1v1b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40" y="293569"/>
            <a:ext cx="1524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0203525" y="2199563"/>
            <a:ext cx="1981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dirty="0" smtClean="0">
                <a:latin typeface="+mn-lt"/>
              </a:rPr>
              <a:t>Freeman Dyson</a:t>
            </a:r>
          </a:p>
          <a:p>
            <a:pPr eaLnBrk="1" hangingPunct="1"/>
            <a:r>
              <a:rPr lang="en-US" sz="2000" dirty="0" smtClean="0">
                <a:latin typeface="+mn-lt"/>
              </a:rPr>
              <a:t>1923-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82495"/>
              </p:ext>
            </p:extLst>
          </p:nvPr>
        </p:nvGraphicFramePr>
        <p:xfrm>
          <a:off x="4508500" y="1231781"/>
          <a:ext cx="3987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4" name="Equation" r:id="rId6" imgW="3987720" imgH="1396800" progId="Equation.DSMT4">
                  <p:embed/>
                </p:oleObj>
              </mc:Choice>
              <mc:Fallback>
                <p:oleObj name="Equation" r:id="rId6" imgW="398772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231781"/>
                        <a:ext cx="39878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510683"/>
              </p:ext>
            </p:extLst>
          </p:nvPr>
        </p:nvGraphicFramePr>
        <p:xfrm>
          <a:off x="695874" y="3030702"/>
          <a:ext cx="505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5" name="Equation" r:id="rId8" imgW="5054400" imgH="939600" progId="Equation.DSMT4">
                  <p:embed/>
                </p:oleObj>
              </mc:Choice>
              <mc:Fallback>
                <p:oleObj name="Equation" r:id="rId8" imgW="50544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874" y="3030702"/>
                        <a:ext cx="5054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63843"/>
              </p:ext>
            </p:extLst>
          </p:nvPr>
        </p:nvGraphicFramePr>
        <p:xfrm>
          <a:off x="8603540" y="3040846"/>
          <a:ext cx="2590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6" name="Equation" r:id="rId10" imgW="2590560" imgH="939600" progId="Equation.DSMT4">
                  <p:embed/>
                </p:oleObj>
              </mc:Choice>
              <mc:Fallback>
                <p:oleObj name="Equation" r:id="rId10" imgW="25905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03540" y="3040846"/>
                        <a:ext cx="2590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363586"/>
              </p:ext>
            </p:extLst>
          </p:nvPr>
        </p:nvGraphicFramePr>
        <p:xfrm>
          <a:off x="695325" y="3975100"/>
          <a:ext cx="67437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7" name="Equation" r:id="rId12" imgW="6743520" imgH="3174840" progId="Equation.DSMT4">
                  <p:embed/>
                </p:oleObj>
              </mc:Choice>
              <mc:Fallback>
                <p:oleObj name="Equation" r:id="rId12" imgW="6743520" imgH="317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5325" y="3975100"/>
                        <a:ext cx="6743700" cy="317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65418"/>
              </p:ext>
            </p:extLst>
          </p:nvPr>
        </p:nvGraphicFramePr>
        <p:xfrm>
          <a:off x="604547" y="7912347"/>
          <a:ext cx="5194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8" name="Equation" r:id="rId14" imgW="5194080" imgH="1193760" progId="Equation.DSMT4">
                  <p:embed/>
                </p:oleObj>
              </mc:Choice>
              <mc:Fallback>
                <p:oleObj name="Equation" r:id="rId14" imgW="519408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4547" y="7912347"/>
                        <a:ext cx="51943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45284"/>
              </p:ext>
            </p:extLst>
          </p:nvPr>
        </p:nvGraphicFramePr>
        <p:xfrm>
          <a:off x="7401744" y="4321935"/>
          <a:ext cx="5397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9" name="Equation" r:id="rId16" imgW="5397480" imgH="698400" progId="Equation.DSMT4">
                  <p:embed/>
                </p:oleObj>
              </mc:Choice>
              <mc:Fallback>
                <p:oleObj name="Equation" r:id="rId16" imgW="53974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01744" y="4321935"/>
                        <a:ext cx="53975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929239"/>
              </p:ext>
            </p:extLst>
          </p:nvPr>
        </p:nvGraphicFramePr>
        <p:xfrm>
          <a:off x="6592888" y="7935913"/>
          <a:ext cx="6172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0" name="Equation" r:id="rId18" imgW="6172200" imgH="965160" progId="Equation.DSMT4">
                  <p:embed/>
                </p:oleObj>
              </mc:Choice>
              <mc:Fallback>
                <p:oleObj name="Equation" r:id="rId18" imgW="61722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92888" y="7935913"/>
                        <a:ext cx="6172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842047"/>
              </p:ext>
            </p:extLst>
          </p:nvPr>
        </p:nvGraphicFramePr>
        <p:xfrm>
          <a:off x="8819440" y="5682624"/>
          <a:ext cx="31369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" name="Equation" r:id="rId20" imgW="3136680" imgH="1892160" progId="Equation.DSMT4">
                  <p:embed/>
                </p:oleObj>
              </mc:Choice>
              <mc:Fallback>
                <p:oleObj name="Equation" r:id="rId20" imgW="313668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819440" y="5682624"/>
                        <a:ext cx="313690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421837" y="9146689"/>
            <a:ext cx="12474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lvl="0" algn="l"/>
            <a:r>
              <a:rPr lang="en-US" sz="2400" dirty="0" smtClean="0">
                <a:latin typeface="+mn-lt"/>
              </a:rPr>
              <a:t>relevant for DD </a:t>
            </a:r>
            <a:r>
              <a:rPr lang="en-US" sz="2400" dirty="0">
                <a:latin typeface="Palatino Linotype"/>
              </a:rPr>
              <a:t>after transformation to ``toggling frame” (rotates with pulse Hamiltonian</a:t>
            </a:r>
            <a:r>
              <a:rPr lang="en-US" sz="2400" dirty="0" smtClean="0">
                <a:latin typeface="Palatino Linotype"/>
              </a:rPr>
              <a:t>)</a:t>
            </a:r>
            <a:endParaRPr lang="en-US" sz="2400" dirty="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133702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802835" y="288925"/>
            <a:ext cx="11610290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(small piece of)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The DD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pulse sequence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zoo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6103" y="2438399"/>
                <a:ext cx="1135380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dirty="0" smtClean="0">
                    <a:latin typeface="Palatino Linotype"/>
                  </a:rPr>
                  <a:t>				the price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for one qubit	the payoff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</a:t>
                </a: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P</a:t>
                </a:r>
                <a:r>
                  <a:rPr lang="en-US" sz="1000" dirty="0" err="1" smtClean="0">
                    <a:latin typeface="Palatino Linotype"/>
                  </a:rPr>
                  <a:t>eriodic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>
                    <a:latin typeface="Palatino Linotype"/>
                  </a:rPr>
                  <a:t>	</a:t>
                </a:r>
                <a:r>
                  <a:rPr lang="en-US" sz="2800" dirty="0" smtClean="0">
                    <a:latin typeface="Palatino Linotype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≤4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	1</a:t>
                </a: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S</a:t>
                </a:r>
                <a:r>
                  <a:rPr lang="en-US" sz="1000" dirty="0" err="1" smtClean="0">
                    <a:latin typeface="Palatino Linotype"/>
                  </a:rPr>
                  <a:t>ymmetrized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8 </m:t>
                    </m:r>
                  </m:oMath>
                </a14:m>
                <a:r>
                  <a:rPr lang="en-US" sz="1600" dirty="0" smtClean="0">
                    <a:latin typeface="Palatino Linotype"/>
                  </a:rPr>
                  <a:t>(twice PDD)</a:t>
                </a:r>
                <a:r>
                  <a:rPr lang="en-US" sz="2800" dirty="0" smtClean="0">
                    <a:latin typeface="Palatino Linotype"/>
                  </a:rPr>
                  <a:t>			2</a:t>
                </a:r>
                <a:endParaRPr lang="en-US" sz="16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C</a:t>
                </a:r>
                <a:r>
                  <a:rPr lang="en-US" sz="1000" dirty="0" err="1" smtClean="0">
                    <a:latin typeface="Palatino Linotype"/>
                  </a:rPr>
                  <a:t>oncatenated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(4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U</a:t>
                </a:r>
                <a:r>
                  <a:rPr lang="en-US" sz="1000" dirty="0" err="1" smtClean="0">
                    <a:latin typeface="Palatino Linotype"/>
                  </a:rPr>
                  <a:t>hrig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Palatino Linotype"/>
                  </a:rPr>
                  <a:t> (single error type only)</a:t>
                </a:r>
                <a:r>
                  <a:rPr lang="en-US" sz="2800" dirty="0" smtClean="0">
                    <a:latin typeface="Palatino Linotype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lvl="0" algn="l"/>
                <a:r>
                  <a:rPr lang="en-US" sz="2800" dirty="0" err="1" smtClean="0">
                    <a:latin typeface="Palatino Linotype"/>
                  </a:rPr>
                  <a:t>Q</a:t>
                </a:r>
                <a:r>
                  <a:rPr lang="en-US" sz="1000" dirty="0" err="1" smtClean="0">
                    <a:latin typeface="Palatino Linotype"/>
                  </a:rPr>
                  <a:t>uadratic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3" y="2438399"/>
                <a:ext cx="11353800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112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 bwMode="auto">
          <a:xfrm>
            <a:off x="11212662" y="2133600"/>
            <a:ext cx="1295400" cy="5257800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9515827" y="4469658"/>
            <a:ext cx="4823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sequence length &amp; min decoupling order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99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287701" y="288925"/>
            <a:ext cx="12640572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PDD: first order decoupling &amp; group averaging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987" y="1524000"/>
            <a:ext cx="2478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n-lt"/>
              </a:rPr>
              <a:t>free evolution: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68211"/>
              </p:ext>
            </p:extLst>
          </p:nvPr>
        </p:nvGraphicFramePr>
        <p:xfrm>
          <a:off x="177800" y="3049914"/>
          <a:ext cx="68103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6" name="Equation" r:id="rId4" imgW="2463480" imgH="253800" progId="Equation.DSMT4">
                  <p:embed/>
                </p:oleObj>
              </mc:Choice>
              <mc:Fallback>
                <p:oleObj name="Equation" r:id="rId4" imgW="246348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049914"/>
                        <a:ext cx="681037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4675"/>
              </p:ext>
            </p:extLst>
          </p:nvPr>
        </p:nvGraphicFramePr>
        <p:xfrm>
          <a:off x="2987675" y="1541463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Equation" r:id="rId6" imgW="939600" imgH="203040" progId="Equation.DSMT4">
                  <p:embed/>
                </p:oleObj>
              </mc:Choice>
              <mc:Fallback>
                <p:oleObj name="Equation" r:id="rId6" imgW="9396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541463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91535" y="22098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kern="0" dirty="0" smtClean="0">
                <a:solidFill>
                  <a:schemeClr val="tx1"/>
                </a:solidFill>
                <a:latin typeface="Palatino Linotype"/>
              </a:rPr>
              <a:t>Apply pulses via a </a:t>
            </a:r>
            <a:r>
              <a:rPr lang="en-US" sz="2800" kern="0" dirty="0" smtClean="0">
                <a:solidFill>
                  <a:srgbClr val="FFFF00"/>
                </a:solidFill>
                <a:latin typeface="Palatino Linotype"/>
              </a:rPr>
              <a:t>unitary symmetrizing group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802"/>
              </p:ext>
            </p:extLst>
          </p:nvPr>
        </p:nvGraphicFramePr>
        <p:xfrm>
          <a:off x="7950200" y="2238555"/>
          <a:ext cx="1549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8" imgW="1549080" imgH="571320" progId="Equation.DSMT4">
                  <p:embed/>
                </p:oleObj>
              </mc:Choice>
              <mc:Fallback>
                <p:oleObj name="Equation" r:id="rId8" imgW="15490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0200" y="2238555"/>
                        <a:ext cx="1549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40600" y="3204163"/>
            <a:ext cx="367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repeat: “periodic DD”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80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287701" y="288925"/>
            <a:ext cx="12640572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PDD: first order decoupling &amp; group averaging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987" y="1524000"/>
            <a:ext cx="2478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n-lt"/>
              </a:rPr>
              <a:t>free evolution: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409630"/>
              </p:ext>
            </p:extLst>
          </p:nvPr>
        </p:nvGraphicFramePr>
        <p:xfrm>
          <a:off x="177800" y="3048000"/>
          <a:ext cx="6845300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Equation" r:id="rId4" imgW="2476440" imgH="444240" progId="Equation.DSMT4">
                  <p:embed/>
                </p:oleObj>
              </mc:Choice>
              <mc:Fallback>
                <p:oleObj name="Equation" r:id="rId4" imgW="2476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048000"/>
                        <a:ext cx="6845300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91535" y="22098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kern="0" dirty="0" smtClean="0">
                <a:solidFill>
                  <a:schemeClr val="tx1"/>
                </a:solidFill>
                <a:latin typeface="Palatino Linotype"/>
              </a:rPr>
              <a:t>Apply pulses via a </a:t>
            </a:r>
            <a:r>
              <a:rPr lang="en-US" sz="2800" kern="0" dirty="0" smtClean="0">
                <a:solidFill>
                  <a:srgbClr val="FFFF00"/>
                </a:solidFill>
                <a:latin typeface="Palatino Linotype"/>
              </a:rPr>
              <a:t>unitary symmetrizing group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616831"/>
              </p:ext>
            </p:extLst>
          </p:nvPr>
        </p:nvGraphicFramePr>
        <p:xfrm>
          <a:off x="7429008" y="4305300"/>
          <a:ext cx="3124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Equation" r:id="rId6" imgW="3124080" imgH="571320" progId="Equation.DSMT4">
                  <p:embed/>
                </p:oleObj>
              </mc:Choice>
              <mc:Fallback>
                <p:oleObj name="Equation" r:id="rId6" imgW="31240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9008" y="4305300"/>
                        <a:ext cx="3124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802"/>
              </p:ext>
            </p:extLst>
          </p:nvPr>
        </p:nvGraphicFramePr>
        <p:xfrm>
          <a:off x="7950200" y="2238375"/>
          <a:ext cx="1549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" name="Equation" r:id="rId8" imgW="1549080" imgH="571320" progId="Equation.DSMT4">
                  <p:embed/>
                </p:oleObj>
              </mc:Choice>
              <mc:Fallback>
                <p:oleObj name="Equation" r:id="rId8" imgW="1549080" imgH="5713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2238375"/>
                        <a:ext cx="1549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40600" y="3204163"/>
            <a:ext cx="367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repeat: “periodic DD”</a:t>
            </a:r>
            <a:endParaRPr lang="en-US" sz="280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351314" y="4322618"/>
            <a:ext cx="783772" cy="554182"/>
          </a:xfrm>
          <a:prstGeom prst="straightConnector1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667003" y="4203865"/>
            <a:ext cx="855023" cy="672935"/>
          </a:xfrm>
          <a:prstGeom prst="straightConnector1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346206" y="4634982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pulses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4675"/>
              </p:ext>
            </p:extLst>
          </p:nvPr>
        </p:nvGraphicFramePr>
        <p:xfrm>
          <a:off x="2987675" y="1541463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0" name="Equation" r:id="rId11" imgW="939600" imgH="203040" progId="Equation.DSMT4">
                  <p:embed/>
                </p:oleObj>
              </mc:Choice>
              <mc:Fallback>
                <p:oleObj name="Equation" r:id="rId11" imgW="93960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541463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762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287701" y="288925"/>
            <a:ext cx="12640572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PDD: first order decoupling &amp; group averaging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987" y="1524000"/>
            <a:ext cx="2478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n-lt"/>
              </a:rPr>
              <a:t>free evolution: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026582"/>
              </p:ext>
            </p:extLst>
          </p:nvPr>
        </p:nvGraphicFramePr>
        <p:xfrm>
          <a:off x="341313" y="2819400"/>
          <a:ext cx="1231900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name="Equation" r:id="rId4" imgW="4457520" imgH="533160" progId="Equation.DSMT4">
                  <p:embed/>
                </p:oleObj>
              </mc:Choice>
              <mc:Fallback>
                <p:oleObj name="Equation" r:id="rId4" imgW="44575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819400"/>
                        <a:ext cx="1231900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91535" y="22098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kern="0" dirty="0" smtClean="0">
                <a:solidFill>
                  <a:schemeClr val="tx1"/>
                </a:solidFill>
                <a:latin typeface="Palatino Linotype"/>
              </a:rPr>
              <a:t>Apply pulses via a </a:t>
            </a:r>
            <a:r>
              <a:rPr lang="en-US" sz="2800" kern="0" dirty="0" smtClean="0">
                <a:solidFill>
                  <a:srgbClr val="FFFF00"/>
                </a:solidFill>
                <a:latin typeface="Palatino Linotype"/>
              </a:rPr>
              <a:t>unitary symmetrizing group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802"/>
              </p:ext>
            </p:extLst>
          </p:nvPr>
        </p:nvGraphicFramePr>
        <p:xfrm>
          <a:off x="7950200" y="2238375"/>
          <a:ext cx="1549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9" name="Equation" r:id="rId6" imgW="1548728" imgH="571252" progId="Equation.DSMT4">
                  <p:embed/>
                </p:oleObj>
              </mc:Choice>
              <mc:Fallback>
                <p:oleObj name="Equation" r:id="rId6" imgW="1548728" imgH="571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2238375"/>
                        <a:ext cx="1549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766747"/>
              </p:ext>
            </p:extLst>
          </p:nvPr>
        </p:nvGraphicFramePr>
        <p:xfrm>
          <a:off x="7429008" y="4305300"/>
          <a:ext cx="3124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Equation" r:id="rId8" imgW="3124080" imgH="571320" progId="Equation.DSMT4">
                  <p:embed/>
                </p:oleObj>
              </mc:Choice>
              <mc:Fallback>
                <p:oleObj name="Equation" r:id="rId8" imgW="31240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29008" y="4305300"/>
                        <a:ext cx="3124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H="1" flipV="1">
            <a:off x="2351314" y="4322618"/>
            <a:ext cx="783772" cy="554182"/>
          </a:xfrm>
          <a:prstGeom prst="straightConnector1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667003" y="4203865"/>
            <a:ext cx="855023" cy="672935"/>
          </a:xfrm>
          <a:prstGeom prst="straightConnector1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346206" y="4634982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pulses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4675"/>
              </p:ext>
            </p:extLst>
          </p:nvPr>
        </p:nvGraphicFramePr>
        <p:xfrm>
          <a:off x="2987675" y="1541463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Equation" r:id="rId11" imgW="939600" imgH="203040" progId="Equation.DSMT4">
                  <p:embed/>
                </p:oleObj>
              </mc:Choice>
              <mc:Fallback>
                <p:oleObj name="Equation" r:id="rId11" imgW="93960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541463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09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287701" y="288925"/>
            <a:ext cx="12640572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PDD: first order decoupling &amp; group averaging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987" y="1524000"/>
            <a:ext cx="2478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n-lt"/>
              </a:rPr>
              <a:t>free evolution:</a:t>
            </a:r>
            <a:endParaRPr lang="en-US" sz="28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535" y="22098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kern="0" dirty="0" smtClean="0">
                <a:solidFill>
                  <a:schemeClr val="tx1"/>
                </a:solidFill>
                <a:latin typeface="Palatino Linotype"/>
              </a:rPr>
              <a:t>Apply pulses via a </a:t>
            </a:r>
            <a:r>
              <a:rPr lang="en-US" sz="2800" kern="0" dirty="0" smtClean="0">
                <a:solidFill>
                  <a:srgbClr val="FFFF00"/>
                </a:solidFill>
                <a:latin typeface="Palatino Linotype"/>
              </a:rPr>
              <a:t>unitary symmetrizing group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400230"/>
              </p:ext>
            </p:extLst>
          </p:nvPr>
        </p:nvGraphicFramePr>
        <p:xfrm>
          <a:off x="7950200" y="2238375"/>
          <a:ext cx="1549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4" name="Equation" r:id="rId4" imgW="1548728" imgH="571252" progId="Equation.DSMT4">
                  <p:embed/>
                </p:oleObj>
              </mc:Choice>
              <mc:Fallback>
                <p:oleObj name="Equation" r:id="rId4" imgW="1548728" imgH="571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2238375"/>
                        <a:ext cx="1549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303737"/>
              </p:ext>
            </p:extLst>
          </p:nvPr>
        </p:nvGraphicFramePr>
        <p:xfrm>
          <a:off x="1290638" y="4640263"/>
          <a:ext cx="417512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5" name="Equation" r:id="rId6" imgW="1511280" imgH="469800" progId="Equation.DSMT4">
                  <p:embed/>
                </p:oleObj>
              </mc:Choice>
              <mc:Fallback>
                <p:oleObj name="Equation" r:id="rId6" imgW="151128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640263"/>
                        <a:ext cx="4175125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986" y="5029199"/>
            <a:ext cx="562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commutes with all the pulses:    </a:t>
            </a:r>
          </a:p>
          <a:p>
            <a:pPr algn="l"/>
            <a:r>
              <a:rPr lang="en-US" sz="2800" b="0" dirty="0" smtClean="0">
                <a:solidFill>
                  <a:srgbClr val="FFFF00"/>
                </a:solidFill>
              </a:rPr>
              <a:t> 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800" b="0" i="1" dirty="0" smtClean="0">
                <a:solidFill>
                  <a:srgbClr val="FFFF00"/>
                </a:solidFill>
                <a:latin typeface="+mn-lt"/>
              </a:rPr>
              <a:t>G</a:t>
            </a:r>
            <a:r>
              <a:rPr lang="en-US" sz="2800" dirty="0" smtClean="0">
                <a:latin typeface="+mn-lt"/>
              </a:rPr>
              <a:t>-</a:t>
            </a:r>
            <a:r>
              <a:rPr lang="en-US" sz="2800" dirty="0" err="1" smtClean="0">
                <a:latin typeface="+mn-lt"/>
              </a:rPr>
              <a:t>symmetrization</a:t>
            </a:r>
            <a:r>
              <a:rPr lang="en-US" sz="2800" dirty="0" smtClean="0">
                <a:latin typeface="+mn-lt"/>
              </a:rPr>
              <a:t>”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700382"/>
              </p:ext>
            </p:extLst>
          </p:nvPr>
        </p:nvGraphicFramePr>
        <p:xfrm>
          <a:off x="341313" y="2819400"/>
          <a:ext cx="1231900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6" name="Equation" r:id="rId8" imgW="4457520" imgH="533160" progId="Equation.DSMT4">
                  <p:embed/>
                </p:oleObj>
              </mc:Choice>
              <mc:Fallback>
                <p:oleObj name="Equation" r:id="rId8" imgW="445752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819400"/>
                        <a:ext cx="1231900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913294"/>
              </p:ext>
            </p:extLst>
          </p:nvPr>
        </p:nvGraphicFramePr>
        <p:xfrm>
          <a:off x="1016000" y="6096000"/>
          <a:ext cx="25034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7" name="Equation" r:id="rId10" imgW="990360" imgH="241200" progId="Equation.DSMT4">
                  <p:embed/>
                </p:oleObj>
              </mc:Choice>
              <mc:Fallback>
                <p:oleObj name="Equation" r:id="rId10" imgW="990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6000" y="6096000"/>
                        <a:ext cx="25034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76396" y="6139190"/>
            <a:ext cx="366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first order decoupling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041020"/>
              </p:ext>
            </p:extLst>
          </p:nvPr>
        </p:nvGraphicFramePr>
        <p:xfrm>
          <a:off x="5010150" y="7073900"/>
          <a:ext cx="3124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8" name="Equation" r:id="rId12" imgW="3124080" imgH="799920" progId="Equation.DSMT4">
                  <p:embed/>
                </p:oleObj>
              </mc:Choice>
              <mc:Fallback>
                <p:oleObj name="Equation" r:id="rId12" imgW="312408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10150" y="7073900"/>
                        <a:ext cx="3124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4141" y="7075362"/>
            <a:ext cx="325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higher order terms: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4675"/>
              </p:ext>
            </p:extLst>
          </p:nvPr>
        </p:nvGraphicFramePr>
        <p:xfrm>
          <a:off x="2987675" y="1541463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9" name="Equation" r:id="rId14" imgW="939600" imgH="203040" progId="Equation.DSMT4">
                  <p:embed/>
                </p:oleObj>
              </mc:Choice>
              <mc:Fallback>
                <p:oleObj name="Equation" r:id="rId14" imgW="93960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541463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193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3567"/>
            <a:ext cx="13004800" cy="914400"/>
          </a:xfrm>
        </p:spPr>
        <p:txBody>
          <a:bodyPr/>
          <a:lstStyle/>
          <a:p>
            <a:r>
              <a:rPr lang="en-US" dirty="0" smtClean="0"/>
              <a:t>Example 0: Hahn echo revisited – </a:t>
            </a:r>
            <a:br>
              <a:rPr lang="en-US" dirty="0" smtClean="0"/>
            </a:br>
            <a:r>
              <a:rPr lang="en-US" dirty="0" smtClean="0"/>
              <a:t>suppressing single-qubit dephasing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65689"/>
              </p:ext>
            </p:extLst>
          </p:nvPr>
        </p:nvGraphicFramePr>
        <p:xfrm>
          <a:off x="1019927" y="2003425"/>
          <a:ext cx="5791201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1" name="Equation" r:id="rId4" imgW="5790960" imgH="469800" progId="Equation.DSMT4">
                  <p:embed/>
                </p:oleObj>
              </mc:Choice>
              <mc:Fallback>
                <p:oleObj name="Equation" r:id="rId4" imgW="5790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9927" y="2003425"/>
                        <a:ext cx="5791201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128181"/>
              </p:ext>
            </p:extLst>
          </p:nvPr>
        </p:nvGraphicFramePr>
        <p:xfrm>
          <a:off x="986791" y="2918346"/>
          <a:ext cx="4495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2" name="Equation" r:id="rId6" imgW="4495680" imgH="431640" progId="Equation.DSMT4">
                  <p:embed/>
                </p:oleObj>
              </mc:Choice>
              <mc:Fallback>
                <p:oleObj name="Equation" r:id="rId6" imgW="4495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6791" y="2918346"/>
                        <a:ext cx="4495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069294"/>
              </p:ext>
            </p:extLst>
          </p:nvPr>
        </p:nvGraphicFramePr>
        <p:xfrm>
          <a:off x="1029426" y="4687832"/>
          <a:ext cx="361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3" name="Equation" r:id="rId8" imgW="3619440" imgH="431640" progId="Equation.DSMT4">
                  <p:embed/>
                </p:oleObj>
              </mc:Choice>
              <mc:Fallback>
                <p:oleObj name="Equation" r:id="rId8" imgW="3619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9426" y="4687832"/>
                        <a:ext cx="3619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16969"/>
              </p:ext>
            </p:extLst>
          </p:nvPr>
        </p:nvGraphicFramePr>
        <p:xfrm>
          <a:off x="9423400" y="2041525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4" name="Equation" r:id="rId10" imgW="939600" imgH="203040" progId="Equation.DSMT4">
                  <p:embed/>
                </p:oleObj>
              </mc:Choice>
              <mc:Fallback>
                <p:oleObj name="Equation" r:id="rId10" imgW="93960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400" y="2041525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286884"/>
              </p:ext>
            </p:extLst>
          </p:nvPr>
        </p:nvGraphicFramePr>
        <p:xfrm>
          <a:off x="1012345" y="3730625"/>
          <a:ext cx="668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5" name="Equation" r:id="rId12" imgW="6680160" imgH="558720" progId="Equation.DSMT4">
                  <p:embed/>
                </p:oleObj>
              </mc:Choice>
              <mc:Fallback>
                <p:oleObj name="Equation" r:id="rId12" imgW="6680160" imgH="55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345" y="3730625"/>
                        <a:ext cx="6680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1122683" y="6984932"/>
            <a:ext cx="2762511" cy="0"/>
          </a:xfrm>
          <a:prstGeom prst="line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150239" y="6222932"/>
            <a:ext cx="0" cy="762000"/>
          </a:xfrm>
          <a:prstGeom prst="line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027676" y="6222932"/>
            <a:ext cx="0" cy="762000"/>
          </a:xfrm>
          <a:prstGeom prst="line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75283" y="6843532"/>
            <a:ext cx="0" cy="141400"/>
          </a:xfrm>
          <a:prstGeom prst="line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822922" y="691423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t</a:t>
            </a:r>
            <a:endParaRPr lang="en-US" sz="2800" i="1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2524" y="568246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endParaRPr lang="en-US" sz="28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448608" y="6412177"/>
                <a:ext cx="4568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08" y="6412177"/>
                <a:ext cx="456856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2203305" y="6935397"/>
                <a:ext cx="13439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05" y="6935397"/>
                <a:ext cx="1343958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019927" y="6940561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0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178916"/>
              </p:ext>
            </p:extLst>
          </p:nvPr>
        </p:nvGraphicFramePr>
        <p:xfrm>
          <a:off x="1875276" y="5900881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6" name="Equation" r:id="rId17" imgW="304560" imgH="304560" progId="Equation.DSMT4">
                  <p:embed/>
                </p:oleObj>
              </mc:Choice>
              <mc:Fallback>
                <p:oleObj name="Equation" r:id="rId17" imgW="3045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75276" y="5900881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239644"/>
              </p:ext>
            </p:extLst>
          </p:nvPr>
        </p:nvGraphicFramePr>
        <p:xfrm>
          <a:off x="1006089" y="5896059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7" name="Equation" r:id="rId19" imgW="304560" imgH="304560" progId="Equation.DSMT4">
                  <p:embed/>
                </p:oleObj>
              </mc:Choice>
              <mc:Fallback>
                <p:oleObj name="Equation" r:id="rId19" imgW="304560" imgH="3045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089" y="5896059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321452" y="6412177"/>
                <a:ext cx="4568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452" y="6412177"/>
                <a:ext cx="456856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047269"/>
              </p:ext>
            </p:extLst>
          </p:nvPr>
        </p:nvGraphicFramePr>
        <p:xfrm>
          <a:off x="2979787" y="6222932"/>
          <a:ext cx="932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8" name="Equation" r:id="rId22" imgW="9321480" imgH="507960" progId="Equation.DSMT4">
                  <p:embed/>
                </p:oleObj>
              </mc:Choice>
              <mc:Fallback>
                <p:oleObj name="Equation" r:id="rId22" imgW="9321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979787" y="6222932"/>
                        <a:ext cx="9321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Brace 42"/>
          <p:cNvSpPr/>
          <p:nvPr/>
        </p:nvSpPr>
        <p:spPr bwMode="auto">
          <a:xfrm rot="5400000">
            <a:off x="6179899" y="6272789"/>
            <a:ext cx="333002" cy="1282889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343394"/>
              </p:ext>
            </p:extLst>
          </p:nvPr>
        </p:nvGraphicFramePr>
        <p:xfrm>
          <a:off x="6092400" y="7228831"/>
          <a:ext cx="50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9" name="Equation" r:id="rId24" imgW="507960" imgH="469800" progId="Equation.DSMT4">
                  <p:embed/>
                </p:oleObj>
              </mc:Choice>
              <mc:Fallback>
                <p:oleObj name="Equation" r:id="rId24" imgW="507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92400" y="7228831"/>
                        <a:ext cx="508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 bwMode="auto">
          <a:xfrm>
            <a:off x="4801746" y="7684923"/>
            <a:ext cx="30893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dirty="0" smtClean="0">
                <a:latin typeface="+mn-lt"/>
              </a:rPr>
              <a:t>commutes with </a:t>
            </a:r>
            <a:r>
              <a:rPr lang="en-US" sz="2800" i="1" dirty="0" smtClean="0">
                <a:solidFill>
                  <a:srgbClr val="FFFF00"/>
                </a:solidFill>
                <a:latin typeface="+mn-lt"/>
              </a:rPr>
              <a:t>G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;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 algn="l" eaLnBrk="1" hangingPunct="1"/>
            <a:r>
              <a:rPr lang="en-US" sz="2800" dirty="0" smtClean="0">
                <a:latin typeface="+mn-lt"/>
              </a:rPr>
              <a:t>undecoupled</a:t>
            </a:r>
            <a:endParaRPr lang="en-US" sz="2800" dirty="0" smtClean="0">
              <a:latin typeface="+mn-lt"/>
            </a:endParaRPr>
          </a:p>
        </p:txBody>
      </p:sp>
      <p:sp>
        <p:nvSpPr>
          <p:cNvPr id="46" name="Right Brace 45"/>
          <p:cNvSpPr/>
          <p:nvPr/>
        </p:nvSpPr>
        <p:spPr bwMode="auto">
          <a:xfrm rot="5400000">
            <a:off x="8628345" y="6386693"/>
            <a:ext cx="433274" cy="1007468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22363"/>
              </p:ext>
            </p:extLst>
          </p:nvPr>
        </p:nvGraphicFramePr>
        <p:xfrm>
          <a:off x="8439150" y="7210425"/>
          <a:ext cx="81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0" name="Equation" r:id="rId26" imgW="812520" imgH="507960" progId="Equation.DSMT4">
                  <p:embed/>
                </p:oleObj>
              </mc:Choice>
              <mc:Fallback>
                <p:oleObj name="Equation" r:id="rId26" imgW="812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439150" y="7210425"/>
                        <a:ext cx="812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ight Brace 47"/>
          <p:cNvSpPr/>
          <p:nvPr/>
        </p:nvSpPr>
        <p:spPr bwMode="auto">
          <a:xfrm rot="5400000">
            <a:off x="10022691" y="6400923"/>
            <a:ext cx="433274" cy="1007468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608061"/>
              </p:ext>
            </p:extLst>
          </p:nvPr>
        </p:nvGraphicFramePr>
        <p:xfrm>
          <a:off x="9839278" y="7209781"/>
          <a:ext cx="800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1" name="Equation" r:id="rId28" imgW="799920" imgH="507960" progId="Equation.DSMT4">
                  <p:embed/>
                </p:oleObj>
              </mc:Choice>
              <mc:Fallback>
                <p:oleObj name="Equation" r:id="rId28" imgW="799920" imgH="50796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9278" y="7209781"/>
                        <a:ext cx="800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 bwMode="auto">
          <a:xfrm>
            <a:off x="8398920" y="7699804"/>
            <a:ext cx="37577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dirty="0" smtClean="0">
                <a:latin typeface="+mn-lt"/>
              </a:rPr>
              <a:t>anti-commute with </a:t>
            </a:r>
            <a:r>
              <a:rPr lang="en-US" sz="2800" i="1" dirty="0" smtClean="0">
                <a:solidFill>
                  <a:srgbClr val="FFFF00"/>
                </a:solidFill>
                <a:latin typeface="+mn-lt"/>
              </a:rPr>
              <a:t>G</a:t>
            </a:r>
            <a:r>
              <a:rPr lang="en-US" sz="2800" dirty="0" smtClean="0">
                <a:latin typeface="+mn-lt"/>
              </a:rPr>
              <a:t>;</a:t>
            </a:r>
          </a:p>
          <a:p>
            <a:pPr algn="l" eaLnBrk="1" hangingPunct="1"/>
            <a:r>
              <a:rPr lang="en-US" sz="2800" dirty="0" smtClean="0">
                <a:latin typeface="+mn-lt"/>
              </a:rPr>
              <a:t>decoupled to 1</a:t>
            </a:r>
            <a:r>
              <a:rPr lang="en-US" sz="2800" baseline="30000" dirty="0" smtClean="0">
                <a:latin typeface="+mn-lt"/>
              </a:rPr>
              <a:t>st</a:t>
            </a:r>
            <a:r>
              <a:rPr lang="en-US" sz="2800" dirty="0" smtClean="0">
                <a:latin typeface="+mn-lt"/>
              </a:rPr>
              <a:t> order;</a:t>
            </a:r>
          </a:p>
          <a:p>
            <a:pPr algn="l" eaLnBrk="1" hangingPunct="1"/>
            <a:r>
              <a:rPr lang="en-US" sz="2800" dirty="0" smtClean="0">
                <a:latin typeface="+mn-lt"/>
              </a:rPr>
              <a:t>``detected” by </a:t>
            </a:r>
            <a:r>
              <a:rPr lang="en-US" sz="2800" i="1" dirty="0">
                <a:solidFill>
                  <a:srgbClr val="FFFF00"/>
                </a:solidFill>
                <a:latin typeface="Palatino Linotype"/>
              </a:rPr>
              <a:t>G</a:t>
            </a:r>
            <a:endParaRPr lang="en-US" sz="2800" dirty="0" smtClean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14149" y="4517409"/>
            <a:ext cx="4394579" cy="66874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52" name="Right Brace 51"/>
          <p:cNvSpPr/>
          <p:nvPr/>
        </p:nvSpPr>
        <p:spPr bwMode="auto">
          <a:xfrm rot="5400000">
            <a:off x="11337685" y="6386690"/>
            <a:ext cx="433274" cy="1007468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362971"/>
              </p:ext>
            </p:extLst>
          </p:nvPr>
        </p:nvGraphicFramePr>
        <p:xfrm>
          <a:off x="11154272" y="7195548"/>
          <a:ext cx="800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2" name="Equation" r:id="rId30" imgW="799920" imgH="507960" progId="Equation.DSMT4">
                  <p:embed/>
                </p:oleObj>
              </mc:Choice>
              <mc:Fallback>
                <p:oleObj name="Equation" r:id="rId30" imgW="799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4272" y="7195548"/>
                        <a:ext cx="800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 bwMode="auto">
          <a:xfrm>
            <a:off x="9735594" y="7175842"/>
            <a:ext cx="2322462" cy="622684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3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086543"/>
              </p:ext>
            </p:extLst>
          </p:nvPr>
        </p:nvGraphicFramePr>
        <p:xfrm>
          <a:off x="1019927" y="2003425"/>
          <a:ext cx="5791201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4" name="Equation" r:id="rId4" imgW="5790960" imgH="469800" progId="Equation.DSMT4">
                  <p:embed/>
                </p:oleObj>
              </mc:Choice>
              <mc:Fallback>
                <p:oleObj name="Equation" r:id="rId4" imgW="5790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9927" y="2003425"/>
                        <a:ext cx="5791201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331620"/>
              </p:ext>
            </p:extLst>
          </p:nvPr>
        </p:nvGraphicFramePr>
        <p:xfrm>
          <a:off x="1000858" y="2904177"/>
          <a:ext cx="524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5" name="Equation" r:id="rId6" imgW="5244840" imgH="431640" progId="Equation.DSMT4">
                  <p:embed/>
                </p:oleObj>
              </mc:Choice>
              <mc:Fallback>
                <p:oleObj name="Equation" r:id="rId6" imgW="524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0858" y="2904177"/>
                        <a:ext cx="5245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34320"/>
              </p:ext>
            </p:extLst>
          </p:nvPr>
        </p:nvGraphicFramePr>
        <p:xfrm>
          <a:off x="1019927" y="4660900"/>
          <a:ext cx="448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6" name="Equation" r:id="rId8" imgW="4483080" imgH="431640" progId="Equation.DSMT4">
                  <p:embed/>
                </p:oleObj>
              </mc:Choice>
              <mc:Fallback>
                <p:oleObj name="Equation" r:id="rId8" imgW="4483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9927" y="4660900"/>
                        <a:ext cx="4483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48808"/>
              </p:ext>
            </p:extLst>
          </p:nvPr>
        </p:nvGraphicFramePr>
        <p:xfrm>
          <a:off x="1019927" y="3716361"/>
          <a:ext cx="1043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7" name="Equation" r:id="rId10" imgW="10439280" imgH="558720" progId="Equation.DSMT4">
                  <p:embed/>
                </p:oleObj>
              </mc:Choice>
              <mc:Fallback>
                <p:oleObj name="Equation" r:id="rId10" imgW="104392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927" y="3716361"/>
                        <a:ext cx="10439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733567"/>
            <a:ext cx="13004800" cy="914400"/>
          </a:xfrm>
        </p:spPr>
        <p:txBody>
          <a:bodyPr/>
          <a:lstStyle/>
          <a:p>
            <a:r>
              <a:rPr lang="en-US" dirty="0" smtClean="0"/>
              <a:t>Example 1: ``Universal decoupling group” –</a:t>
            </a:r>
            <a:br>
              <a:rPr lang="en-US" dirty="0" smtClean="0"/>
            </a:br>
            <a:r>
              <a:rPr lang="en-US" dirty="0" smtClean="0"/>
              <a:t>suppressing general single-qubit decoherence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19175" y="5682461"/>
            <a:ext cx="4512810" cy="1837132"/>
            <a:chOff x="1019175" y="5682461"/>
            <a:chExt cx="4512810" cy="1837132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1122683" y="6984932"/>
              <a:ext cx="4104410" cy="0"/>
            </a:xfrm>
            <a:prstGeom prst="line">
              <a:avLst/>
            </a:prstGeom>
            <a:blipFill dpi="0" rotWithShape="0">
              <a:blip r:embed="rId12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/>
                <p:cNvSpPr/>
                <p:nvPr/>
              </p:nvSpPr>
              <p:spPr>
                <a:xfrm>
                  <a:off x="3981908" y="6996373"/>
                  <a:ext cx="134395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=4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908" y="6996373"/>
                  <a:ext cx="134395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1019927" y="6940561"/>
              <a:ext cx="3642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/>
              <a:r>
                <a:rPr lang="en-US" sz="2800" dirty="0" smtClean="0">
                  <a:solidFill>
                    <a:srgbClr val="FFFF00"/>
                  </a:solidFill>
                  <a:latin typeface="+mn-lt"/>
                </a:rPr>
                <a:t>0</a:t>
              </a:r>
              <a:endParaRPr lang="en-US" sz="2800" dirty="0">
                <a:solidFill>
                  <a:srgbClr val="FFFF00"/>
                </a:solidFill>
                <a:latin typeface="+mn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19175" y="5682461"/>
              <a:ext cx="1759133" cy="1302471"/>
              <a:chOff x="1019175" y="5682461"/>
              <a:chExt cx="1759133" cy="1302471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Rectangle 18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3" name="Object 3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55217944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318" name="Equation" r:id="rId15" imgW="304560" imgH="304560" progId="Equation.DSMT4">
                          <p:embed/>
                        </p:oleObj>
                      </mc:Choice>
                      <mc:Fallback>
                        <p:oleObj name="Equation" r:id="rId15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3" name="Object 3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55217944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318" name="Equation" r:id="rId15" imgW="304560" imgH="304560" progId="Equation.DSMT4">
                          <p:embed/>
                        </p:oleObj>
                      </mc:Choice>
                      <mc:Fallback>
                        <p:oleObj name="Equation" r:id="rId15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4" name="Object 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58374988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319" name="Equation" r:id="rId17" imgW="279360" imgH="304560" progId="Equation.DSMT4">
                          <p:embed/>
                        </p:oleObj>
                      </mc:Choice>
                      <mc:Fallback>
                        <p:oleObj name="Equation" r:id="rId17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4" name="Object 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58374988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319" name="Equation" r:id="rId17" imgW="279360" imgH="304560" progId="Equation.DSMT4">
                          <p:embed/>
                        </p:oleObj>
                      </mc:Choice>
                      <mc:Fallback>
                        <p:oleObj name="Equation" r:id="rId17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/>
            <p:nvPr/>
          </p:nvGrpSpPr>
          <p:grpSpPr>
            <a:xfrm>
              <a:off x="2787538" y="5693838"/>
              <a:ext cx="1759133" cy="1302471"/>
              <a:chOff x="1019175" y="5682461"/>
              <a:chExt cx="1759133" cy="1302471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Rectangle 54"/>
                  <p:cNvSpPr/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56" name="Object 5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75004589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320" name="Equation" r:id="rId21" imgW="304560" imgH="304560" progId="Equation.DSMT4">
                          <p:embed/>
                        </p:oleObj>
                      </mc:Choice>
                      <mc:Fallback>
                        <p:oleObj name="Equation" r:id="rId21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56" name="Object 5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75004589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320" name="Equation" r:id="rId21" imgW="304560" imgH="304560" progId="Equation.DSMT4">
                          <p:embed/>
                        </p:oleObj>
                      </mc:Choice>
                      <mc:Fallback>
                        <p:oleObj name="Equation" r:id="rId21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57" name="Object 5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9666311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321" name="Equation" r:id="rId22" imgW="279360" imgH="304560" progId="Equation.DSMT4">
                          <p:embed/>
                        </p:oleObj>
                      </mc:Choice>
                      <mc:Fallback>
                        <p:oleObj name="Equation" r:id="rId22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57" name="Object 5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9666311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2321" name="Equation" r:id="rId22" imgW="279360" imgH="304560" progId="Equation.DSMT4">
                          <p:embed/>
                        </p:oleObj>
                      </mc:Choice>
                      <mc:Fallback>
                        <p:oleObj name="Equation" r:id="rId22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Connector 19"/>
            <p:cNvCxnSpPr/>
            <p:nvPr/>
          </p:nvCxnSpPr>
          <p:spPr bwMode="auto">
            <a:xfrm>
              <a:off x="4653887" y="6685164"/>
              <a:ext cx="0" cy="299768"/>
            </a:xfrm>
            <a:prstGeom prst="line">
              <a:avLst/>
            </a:prstGeom>
            <a:blipFill dpi="0" rotWithShape="0">
              <a:blip r:embed="rId12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Box 59"/>
            <p:cNvSpPr txBox="1"/>
            <p:nvPr/>
          </p:nvSpPr>
          <p:spPr>
            <a:xfrm>
              <a:off x="5227093" y="6819125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+mn-lt"/>
                </a:rPr>
                <a:t>t</a:t>
              </a:r>
              <a:endParaRPr lang="en-US" sz="2800" i="1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53887" y="4995120"/>
            <a:ext cx="7569200" cy="3880553"/>
            <a:chOff x="5429250" y="5048781"/>
            <a:chExt cx="7569200" cy="3880553"/>
          </a:xfrm>
        </p:grpSpPr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239241"/>
                </p:ext>
              </p:extLst>
            </p:nvPr>
          </p:nvGraphicFramePr>
          <p:xfrm>
            <a:off x="5429250" y="5891213"/>
            <a:ext cx="7569200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2" name="Equation" r:id="rId24" imgW="7569000" imgH="1041120" progId="Equation.DSMT4">
                    <p:embed/>
                  </p:oleObj>
                </mc:Choice>
                <mc:Fallback>
                  <p:oleObj name="Equation" r:id="rId24" imgW="7569000" imgH="1041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429250" y="5891213"/>
                          <a:ext cx="7569200" cy="1041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ight Brace 61"/>
            <p:cNvSpPr/>
            <p:nvPr/>
          </p:nvSpPr>
          <p:spPr bwMode="auto">
            <a:xfrm rot="5400000" flipH="1">
              <a:off x="8579236" y="5338365"/>
              <a:ext cx="425390" cy="786023"/>
            </a:xfrm>
            <a:prstGeom prst="rightBrac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endParaRPr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2078892"/>
                </p:ext>
              </p:extLst>
            </p:nvPr>
          </p:nvGraphicFramePr>
          <p:xfrm>
            <a:off x="8590982" y="5048781"/>
            <a:ext cx="5080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3" name="Equation" r:id="rId26" imgW="507960" imgH="469800" progId="Equation.DSMT4">
                    <p:embed/>
                  </p:oleObj>
                </mc:Choice>
                <mc:Fallback>
                  <p:oleObj name="Equation" r:id="rId26" imgW="50796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590982" y="5048781"/>
                          <a:ext cx="50800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Right Brace 64"/>
            <p:cNvSpPr/>
            <p:nvPr/>
          </p:nvSpPr>
          <p:spPr bwMode="auto">
            <a:xfrm rot="5400000">
              <a:off x="10702804" y="6585466"/>
              <a:ext cx="433274" cy="1007468"/>
            </a:xfrm>
            <a:prstGeom prst="rightBrac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endParaRPr>
            </a:p>
          </p:txBody>
        </p: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4704846"/>
                </p:ext>
              </p:extLst>
            </p:nvPr>
          </p:nvGraphicFramePr>
          <p:xfrm>
            <a:off x="10519391" y="7408554"/>
            <a:ext cx="800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4" name="Equation" r:id="rId28" imgW="799920" imgH="507960" progId="Equation.DSMT4">
                    <p:embed/>
                  </p:oleObj>
                </mc:Choice>
                <mc:Fallback>
                  <p:oleObj name="Equation" r:id="rId28" imgW="7999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0519391" y="7408554"/>
                          <a:ext cx="8001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Right Brace 66"/>
            <p:cNvSpPr/>
            <p:nvPr/>
          </p:nvSpPr>
          <p:spPr bwMode="auto">
            <a:xfrm rot="5400000">
              <a:off x="12069855" y="6577001"/>
              <a:ext cx="433274" cy="1007468"/>
            </a:xfrm>
            <a:prstGeom prst="rightBrac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endParaRPr>
            </a:p>
          </p:txBody>
        </p:sp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1461676"/>
                </p:ext>
              </p:extLst>
            </p:nvPr>
          </p:nvGraphicFramePr>
          <p:xfrm>
            <a:off x="11886442" y="7385859"/>
            <a:ext cx="800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5" name="Equation" r:id="rId30" imgW="799920" imgH="507960" progId="Equation.DSMT4">
                    <p:embed/>
                  </p:oleObj>
                </mc:Choice>
                <mc:Fallback>
                  <p:oleObj name="Equation" r:id="rId30" imgW="79992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6442" y="7385859"/>
                          <a:ext cx="800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TextBox 68"/>
            <p:cNvSpPr txBox="1"/>
            <p:nvPr/>
          </p:nvSpPr>
          <p:spPr bwMode="auto">
            <a:xfrm>
              <a:off x="8987662" y="7975227"/>
              <a:ext cx="375776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 eaLnBrk="1" hangingPunct="1"/>
              <a:r>
                <a:rPr lang="en-US" sz="2800" dirty="0" smtClean="0">
                  <a:latin typeface="+mn-lt"/>
                </a:rPr>
                <a:t>decoupled to 1</a:t>
              </a:r>
              <a:r>
                <a:rPr lang="en-US" sz="2800" baseline="30000" dirty="0" smtClean="0">
                  <a:latin typeface="+mn-lt"/>
                </a:rPr>
                <a:t>st</a:t>
              </a:r>
              <a:r>
                <a:rPr lang="en-US" sz="2800" dirty="0" smtClean="0">
                  <a:latin typeface="+mn-lt"/>
                </a:rPr>
                <a:t> order;</a:t>
              </a:r>
            </a:p>
            <a:p>
              <a:pPr algn="l" eaLnBrk="1" hangingPunct="1"/>
              <a:r>
                <a:rPr lang="en-US" sz="2800" dirty="0" smtClean="0">
                  <a:latin typeface="+mn-lt"/>
                </a:rPr>
                <a:t>``detected” by </a:t>
              </a:r>
              <a:r>
                <a:rPr lang="en-US" sz="2800" i="1" dirty="0">
                  <a:solidFill>
                    <a:srgbClr val="FFFF00"/>
                  </a:solidFill>
                  <a:latin typeface="Palatino Linotype"/>
                </a:rPr>
                <a:t>G</a:t>
              </a:r>
              <a:endParaRPr lang="en-US" sz="2800" dirty="0" smtClean="0">
                <a:latin typeface="+mn-lt"/>
              </a:endParaRPr>
            </a:p>
          </p:txBody>
        </p:sp>
        <p:sp>
          <p:nvSpPr>
            <p:cNvPr id="70" name="Right Brace 69"/>
            <p:cNvSpPr/>
            <p:nvPr/>
          </p:nvSpPr>
          <p:spPr bwMode="auto">
            <a:xfrm rot="5400000">
              <a:off x="9367598" y="6585466"/>
              <a:ext cx="433274" cy="1007468"/>
            </a:xfrm>
            <a:prstGeom prst="rightBrac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endParaRP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8517052"/>
                </p:ext>
              </p:extLst>
            </p:nvPr>
          </p:nvGraphicFramePr>
          <p:xfrm>
            <a:off x="9177338" y="7408863"/>
            <a:ext cx="812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6" name="Equation" r:id="rId32" imgW="812520" imgH="507960" progId="Equation.DSMT4">
                    <p:embed/>
                  </p:oleObj>
                </mc:Choice>
                <mc:Fallback>
                  <p:oleObj name="Equation" r:id="rId32" imgW="8125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9177338" y="7408863"/>
                          <a:ext cx="8128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"/>
          <p:cNvSpPr/>
          <p:nvPr/>
        </p:nvSpPr>
        <p:spPr bwMode="auto">
          <a:xfrm>
            <a:off x="614149" y="4517409"/>
            <a:ext cx="5268036" cy="66874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16969"/>
              </p:ext>
            </p:extLst>
          </p:nvPr>
        </p:nvGraphicFramePr>
        <p:xfrm>
          <a:off x="9423400" y="2041525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7" name="Equation" r:id="rId34" imgW="939600" imgH="203040" progId="Equation.DSMT4">
                  <p:embed/>
                </p:oleObj>
              </mc:Choice>
              <mc:Fallback>
                <p:oleObj name="Equation" r:id="rId34" imgW="9396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400" y="2041525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28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802835" y="288925"/>
            <a:ext cx="11610290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(small piece of)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The DD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pulse sequence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zoo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6103" y="2438399"/>
                <a:ext cx="1135380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dirty="0" smtClean="0">
                    <a:latin typeface="Palatino Linotype"/>
                  </a:rPr>
                  <a:t>				the price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for one qubit	the payoff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</a:t>
                </a: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P</a:t>
                </a:r>
                <a:r>
                  <a:rPr lang="en-US" sz="1000" dirty="0" err="1" smtClean="0">
                    <a:latin typeface="Palatino Linotype"/>
                  </a:rPr>
                  <a:t>eriodic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>
                    <a:latin typeface="Palatino Linotype"/>
                  </a:rPr>
                  <a:t>	</a:t>
                </a:r>
                <a:r>
                  <a:rPr lang="en-US" sz="2800" dirty="0" smtClean="0">
                    <a:latin typeface="Palatino Linotype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	1</a:t>
                </a: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S</a:t>
                </a:r>
                <a:r>
                  <a:rPr lang="en-US" sz="1000" dirty="0" err="1" smtClean="0">
                    <a:latin typeface="Palatino Linotype"/>
                  </a:rPr>
                  <a:t>ymmetrized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</a:t>
                </a:r>
                <a:r>
                  <a:rPr lang="en-US" sz="1600" dirty="0" smtClean="0">
                    <a:latin typeface="Palatino Linotype"/>
                  </a:rPr>
                  <a:t>(twice PDD)</a:t>
                </a:r>
                <a:r>
                  <a:rPr lang="en-US" sz="2800" dirty="0" smtClean="0">
                    <a:latin typeface="Palatino Linotype"/>
                  </a:rPr>
                  <a:t>			2</a:t>
                </a:r>
                <a:endParaRPr lang="en-US" sz="16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C</a:t>
                </a:r>
                <a:r>
                  <a:rPr lang="en-US" sz="1000" dirty="0" err="1" smtClean="0">
                    <a:latin typeface="Palatino Linotype"/>
                  </a:rPr>
                  <a:t>oncatenated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(4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U</a:t>
                </a:r>
                <a:r>
                  <a:rPr lang="en-US" sz="1000" dirty="0" err="1" smtClean="0">
                    <a:latin typeface="Palatino Linotype"/>
                  </a:rPr>
                  <a:t>hrig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Palatino Linotype"/>
                  </a:rPr>
                  <a:t> (single error type only)</a:t>
                </a:r>
                <a:r>
                  <a:rPr lang="en-US" sz="2800" dirty="0" smtClean="0">
                    <a:latin typeface="Palatino Linotype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lvl="0" algn="l"/>
                <a:r>
                  <a:rPr lang="en-US" sz="2800" dirty="0" err="1" smtClean="0">
                    <a:latin typeface="Palatino Linotype"/>
                  </a:rPr>
                  <a:t>Q</a:t>
                </a:r>
                <a:r>
                  <a:rPr lang="en-US" sz="1000" dirty="0" err="1" smtClean="0">
                    <a:latin typeface="Palatino Linotype"/>
                  </a:rPr>
                  <a:t>uadratic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3" y="2438399"/>
                <a:ext cx="11353800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112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 bwMode="auto">
          <a:xfrm>
            <a:off x="11212662" y="2133600"/>
            <a:ext cx="1295400" cy="5257800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9515827" y="4469658"/>
            <a:ext cx="4823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sequence length &amp; min decoupling order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3080" y="2920621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5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802835" y="288925"/>
            <a:ext cx="11610290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(small piece of)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The DD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pulse sequence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zoo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6103" y="2438399"/>
                <a:ext cx="1135380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dirty="0" smtClean="0">
                    <a:latin typeface="Palatino Linotype"/>
                  </a:rPr>
                  <a:t>				the price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for one qubit	the payoff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</a:t>
                </a: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P</a:t>
                </a:r>
                <a:r>
                  <a:rPr lang="en-US" sz="1000" dirty="0" err="1" smtClean="0">
                    <a:latin typeface="Palatino Linotype"/>
                  </a:rPr>
                  <a:t>eriodic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>
                    <a:latin typeface="Palatino Linotype"/>
                  </a:rPr>
                  <a:t>	</a:t>
                </a:r>
                <a:r>
                  <a:rPr lang="en-US" sz="2800" dirty="0" smtClean="0">
                    <a:latin typeface="Palatino Linotype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	1</a:t>
                </a: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S</a:t>
                </a:r>
                <a:r>
                  <a:rPr lang="en-US" sz="1000" dirty="0" err="1" smtClean="0">
                    <a:latin typeface="Palatino Linotype"/>
                  </a:rPr>
                  <a:t>ymmetrized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</a:t>
                </a:r>
                <a:r>
                  <a:rPr lang="en-US" sz="1600" dirty="0" smtClean="0">
                    <a:latin typeface="Palatino Linotype"/>
                  </a:rPr>
                  <a:t>(twice PDD)</a:t>
                </a:r>
                <a:r>
                  <a:rPr lang="en-US" sz="2800" dirty="0" smtClean="0">
                    <a:latin typeface="Palatino Linotype"/>
                  </a:rPr>
                  <a:t>			2</a:t>
                </a:r>
                <a:endParaRPr lang="en-US" sz="16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C</a:t>
                </a:r>
                <a:r>
                  <a:rPr lang="en-US" sz="1000" dirty="0" err="1" smtClean="0">
                    <a:latin typeface="Palatino Linotype"/>
                  </a:rPr>
                  <a:t>oncatenated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(4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U</a:t>
                </a:r>
                <a:r>
                  <a:rPr lang="en-US" sz="1000" dirty="0" err="1" smtClean="0">
                    <a:latin typeface="Palatino Linotype"/>
                  </a:rPr>
                  <a:t>hrig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Palatino Linotype"/>
                  </a:rPr>
                  <a:t> (single error type only)</a:t>
                </a:r>
                <a:r>
                  <a:rPr lang="en-US" sz="2800" dirty="0" smtClean="0">
                    <a:latin typeface="Palatino Linotype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lvl="0" algn="l"/>
                <a:r>
                  <a:rPr lang="en-US" sz="2800" dirty="0" err="1" smtClean="0">
                    <a:latin typeface="Palatino Linotype"/>
                  </a:rPr>
                  <a:t>Q</a:t>
                </a:r>
                <a:r>
                  <a:rPr lang="en-US" sz="1000" dirty="0" err="1" smtClean="0">
                    <a:latin typeface="Palatino Linotype"/>
                  </a:rPr>
                  <a:t>uadratic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3" y="2438399"/>
                <a:ext cx="11353800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112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 bwMode="auto">
          <a:xfrm>
            <a:off x="11212662" y="2133600"/>
            <a:ext cx="1295400" cy="5257800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9515827" y="4469658"/>
            <a:ext cx="4823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sequence length &amp; min decoupling order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3080" y="2920621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3080" y="3755409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 bwMode="auto">
              <a:xfrm>
                <a:off x="309094" y="7678693"/>
                <a:ext cx="1236371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 eaLnBrk="1" hangingPunct="1"/>
                <a:r>
                  <a:rPr lang="en-US" sz="2800" dirty="0" smtClean="0">
                    <a:latin typeface="+mn-lt"/>
                  </a:rPr>
                  <a:t>Any palindromic (time-reversal symmetric) pulse sequence is automatically 2</a:t>
                </a:r>
                <a:r>
                  <a:rPr lang="en-US" sz="2800" baseline="30000" dirty="0" smtClean="0">
                    <a:latin typeface="+mn-lt"/>
                  </a:rPr>
                  <a:t>nd</a:t>
                </a:r>
                <a:r>
                  <a:rPr lang="en-US" sz="2800" dirty="0" smtClean="0">
                    <a:latin typeface="+mn-lt"/>
                  </a:rPr>
                  <a:t> order </a:t>
                </a:r>
                <a:r>
                  <a:rPr lang="en-US" sz="2800" dirty="0" err="1" smtClean="0">
                    <a:latin typeface="+mn-lt"/>
                  </a:rPr>
                  <a:t>wrt</a:t>
                </a:r>
                <a:r>
                  <a:rPr lang="en-US" sz="2800" dirty="0" smtClean="0">
                    <a:latin typeface="+mn-lt"/>
                  </a:rPr>
                  <a:t> the base sequence: all even terms in the Magnus series vanish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FFFF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94" y="7678693"/>
                <a:ext cx="12363718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036" t="-4846" r="-8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775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235199" y="659542"/>
            <a:ext cx="9316777" cy="111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For a great DD tutorial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see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Lorenza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 Viola’s talk in 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http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://qserver.usc.edu/qec07/program.html</a:t>
            </a:r>
            <a:endParaRPr lang="en-US" sz="3200" dirty="0" smtClean="0">
              <a:solidFill>
                <a:srgbClr val="FFFF00"/>
              </a:solidFill>
              <a:latin typeface="+mn-lt"/>
              <a:ea typeface="SimSun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5200" y="1925471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lides &amp; movie.</a:t>
            </a: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442949" y="4063621"/>
            <a:ext cx="735329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3200" dirty="0" smtClean="0">
                <a:latin typeface="+mn-lt"/>
              </a:rPr>
              <a:t>This tutorial:</a:t>
            </a:r>
          </a:p>
          <a:p>
            <a:pPr algn="l" eaLnBrk="1" hangingPunct="1"/>
            <a:endParaRPr lang="en-US" sz="3200" dirty="0" smtClean="0">
              <a:latin typeface="+mn-lt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Essential intro material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3200" dirty="0" smtClean="0">
              <a:latin typeface="+mn-lt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65D7FF"/>
                </a:solidFill>
                <a:latin typeface="+mn-lt"/>
              </a:rPr>
              <a:t>High order decoupling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3200" dirty="0" smtClean="0">
              <a:solidFill>
                <a:srgbClr val="65D7FF"/>
              </a:solidFill>
              <a:latin typeface="+mn-lt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65D7FF"/>
                </a:solidFill>
                <a:latin typeface="+mn-lt"/>
              </a:rPr>
              <a:t>Decoupling along with computation</a:t>
            </a:r>
            <a:r>
              <a:rPr lang="en-US" sz="3200" dirty="0" smtClean="0">
                <a:solidFill>
                  <a:srgbClr val="65D7FF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62434"/>
              </p:ext>
            </p:extLst>
          </p:nvPr>
        </p:nvGraphicFramePr>
        <p:xfrm>
          <a:off x="1019927" y="2003425"/>
          <a:ext cx="5791201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5" name="Equation" r:id="rId4" imgW="5790960" imgH="469800" progId="Equation.DSMT4">
                  <p:embed/>
                </p:oleObj>
              </mc:Choice>
              <mc:Fallback>
                <p:oleObj name="Equation" r:id="rId4" imgW="5790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9927" y="2003425"/>
                        <a:ext cx="5791201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727679"/>
              </p:ext>
            </p:extLst>
          </p:nvPr>
        </p:nvGraphicFramePr>
        <p:xfrm>
          <a:off x="1000858" y="2904177"/>
          <a:ext cx="524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6" name="Equation" r:id="rId6" imgW="5244840" imgH="431640" progId="Equation.DSMT4">
                  <p:embed/>
                </p:oleObj>
              </mc:Choice>
              <mc:Fallback>
                <p:oleObj name="Equation" r:id="rId6" imgW="524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0858" y="2904177"/>
                        <a:ext cx="5245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220715"/>
              </p:ext>
            </p:extLst>
          </p:nvPr>
        </p:nvGraphicFramePr>
        <p:xfrm>
          <a:off x="1019927" y="3755259"/>
          <a:ext cx="9258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7" name="Equation" r:id="rId8" imgW="9258120" imgH="863280" progId="Equation.DSMT4">
                  <p:embed/>
                </p:oleObj>
              </mc:Choice>
              <mc:Fallback>
                <p:oleObj name="Equation" r:id="rId8" imgW="925812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9927" y="3755259"/>
                        <a:ext cx="92583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734095"/>
            <a:ext cx="12788721" cy="913871"/>
          </a:xfrm>
        </p:spPr>
        <p:txBody>
          <a:bodyPr/>
          <a:lstStyle/>
          <a:p>
            <a:r>
              <a:rPr lang="en-US" dirty="0" smtClean="0"/>
              <a:t>Example 2: Palindromic suppression of general single-qubit decoherence to second order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8496834" y="6582332"/>
                <a:ext cx="13439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=8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34" y="6582332"/>
                <a:ext cx="134395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360151"/>
              </p:ext>
            </p:extLst>
          </p:nvPr>
        </p:nvGraphicFramePr>
        <p:xfrm>
          <a:off x="1202028" y="7468337"/>
          <a:ext cx="911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8" name="Equation" r:id="rId11" imgW="9118440" imgH="507960" progId="Equation.DSMT4">
                  <p:embed/>
                </p:oleObj>
              </mc:Choice>
              <mc:Fallback>
                <p:oleObj name="Equation" r:id="rId11" imgW="9118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02028" y="7468337"/>
                        <a:ext cx="9118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 bwMode="auto">
          <a:xfrm>
            <a:off x="2144556" y="8402875"/>
            <a:ext cx="3863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dirty="0" smtClean="0">
                <a:latin typeface="+mn-lt"/>
              </a:rPr>
              <a:t>decoupled to 2</a:t>
            </a:r>
            <a:r>
              <a:rPr lang="en-US" sz="2800" baseline="30000" dirty="0" smtClean="0">
                <a:latin typeface="+mn-lt"/>
              </a:rPr>
              <a:t>nd</a:t>
            </a:r>
            <a:r>
              <a:rPr lang="en-US" sz="2800" dirty="0" smtClean="0">
                <a:latin typeface="+mn-lt"/>
              </a:rPr>
              <a:t> order: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6082" y="7969601"/>
            <a:ext cx="3709725" cy="1052765"/>
            <a:chOff x="4634221" y="8916226"/>
            <a:chExt cx="3709725" cy="1052765"/>
          </a:xfrm>
        </p:grpSpPr>
        <p:sp>
          <p:nvSpPr>
            <p:cNvPr id="65" name="Right Brace 64"/>
            <p:cNvSpPr/>
            <p:nvPr/>
          </p:nvSpPr>
          <p:spPr bwMode="auto">
            <a:xfrm rot="5400000">
              <a:off x="6256524" y="8637594"/>
              <a:ext cx="433274" cy="1007468"/>
            </a:xfrm>
            <a:prstGeom prst="rightBrac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endParaRPr>
            </a:p>
          </p:txBody>
        </p: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0975315"/>
                </p:ext>
              </p:extLst>
            </p:nvPr>
          </p:nvGraphicFramePr>
          <p:xfrm>
            <a:off x="6073111" y="9460682"/>
            <a:ext cx="800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59" name="Equation" r:id="rId13" imgW="799920" imgH="507960" progId="Equation.DSMT4">
                    <p:embed/>
                  </p:oleObj>
                </mc:Choice>
                <mc:Fallback>
                  <p:oleObj name="Equation" r:id="rId13" imgW="7999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73111" y="9460682"/>
                          <a:ext cx="8001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Right Brace 66"/>
            <p:cNvSpPr/>
            <p:nvPr/>
          </p:nvSpPr>
          <p:spPr bwMode="auto">
            <a:xfrm rot="5400000">
              <a:off x="7623575" y="8629129"/>
              <a:ext cx="433274" cy="1007468"/>
            </a:xfrm>
            <a:prstGeom prst="rightBrac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endParaRPr>
            </a:p>
          </p:txBody>
        </p:sp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1585937"/>
                </p:ext>
              </p:extLst>
            </p:nvPr>
          </p:nvGraphicFramePr>
          <p:xfrm>
            <a:off x="7440162" y="9437987"/>
            <a:ext cx="800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60" name="Equation" r:id="rId15" imgW="799920" imgH="507960" progId="Equation.DSMT4">
                    <p:embed/>
                  </p:oleObj>
                </mc:Choice>
                <mc:Fallback>
                  <p:oleObj name="Equation" r:id="rId15" imgW="79992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0162" y="9437987"/>
                          <a:ext cx="800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Right Brace 69"/>
            <p:cNvSpPr/>
            <p:nvPr/>
          </p:nvSpPr>
          <p:spPr bwMode="auto">
            <a:xfrm rot="5400000">
              <a:off x="4921318" y="8637594"/>
              <a:ext cx="433274" cy="1007468"/>
            </a:xfrm>
            <a:prstGeom prst="rightBrac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endParaRP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6430032"/>
                </p:ext>
              </p:extLst>
            </p:nvPr>
          </p:nvGraphicFramePr>
          <p:xfrm>
            <a:off x="4731058" y="9460991"/>
            <a:ext cx="812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61" name="Equation" r:id="rId17" imgW="812520" imgH="507960" progId="Equation.DSMT4">
                    <p:embed/>
                  </p:oleObj>
                </mc:Choice>
                <mc:Fallback>
                  <p:oleObj name="Equation" r:id="rId17" imgW="8125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731058" y="9460991"/>
                          <a:ext cx="8128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019927" y="5259215"/>
            <a:ext cx="9729377" cy="1784324"/>
            <a:chOff x="1019927" y="5679457"/>
            <a:chExt cx="9729377" cy="1784324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1122683" y="6984932"/>
              <a:ext cx="9322083" cy="5720"/>
            </a:xfrm>
            <a:prstGeom prst="line">
              <a:avLst/>
            </a:prstGeom>
            <a:blipFill dpi="0" rotWithShape="0">
              <a:blip r:embed="rId19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9"/>
            <p:cNvSpPr/>
            <p:nvPr/>
          </p:nvSpPr>
          <p:spPr>
            <a:xfrm>
              <a:off x="1019927" y="6940561"/>
              <a:ext cx="3642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/>
              <a:r>
                <a:rPr lang="en-US" sz="2800" dirty="0" smtClean="0">
                  <a:solidFill>
                    <a:srgbClr val="FFFF00"/>
                  </a:solidFill>
                  <a:latin typeface="+mn-lt"/>
                </a:rPr>
                <a:t>0</a:t>
              </a:r>
              <a:endParaRPr lang="en-US" sz="2800" dirty="0">
                <a:solidFill>
                  <a:srgbClr val="FFFF00"/>
                </a:solidFill>
                <a:latin typeface="+mn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37175" y="5679457"/>
              <a:ext cx="1772211" cy="1302471"/>
              <a:chOff x="1006097" y="5682461"/>
              <a:chExt cx="1772211" cy="1302471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Rectangle 18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3" name="Object 3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04161894"/>
                      </p:ext>
                    </p:extLst>
                  </p:nvPr>
                </p:nvGraphicFramePr>
                <p:xfrm>
                  <a:off x="1887160" y="5900567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2" name="Equation" r:id="rId21" imgW="279360" imgH="304560" progId="Equation.DSMT4">
                          <p:embed/>
                        </p:oleObj>
                      </mc:Choice>
                      <mc:Fallback>
                        <p:oleObj name="Equation" r:id="rId21" imgW="2793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87160" y="5900567"/>
                                <a:ext cx="2794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3" name="Object 3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04161894"/>
                      </p:ext>
                    </p:extLst>
                  </p:nvPr>
                </p:nvGraphicFramePr>
                <p:xfrm>
                  <a:off x="1887160" y="5900567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2" name="Equation" r:id="rId21" imgW="279360" imgH="304560" progId="Equation.DSMT4">
                          <p:embed/>
                        </p:oleObj>
                      </mc:Choice>
                      <mc:Fallback>
                        <p:oleObj name="Equation" r:id="rId21" imgW="2793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87160" y="5900567"/>
                                <a:ext cx="2794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4" name="Object 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49218001"/>
                      </p:ext>
                    </p:extLst>
                  </p:nvPr>
                </p:nvGraphicFramePr>
                <p:xfrm>
                  <a:off x="1006097" y="5895804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3" name="Equation" r:id="rId23" imgW="304560" imgH="304560" progId="Equation.DSMT4">
                          <p:embed/>
                        </p:oleObj>
                      </mc:Choice>
                      <mc:Fallback>
                        <p:oleObj name="Equation" r:id="rId23" imgW="3045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06097" y="5895804"/>
                                <a:ext cx="3048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4" name="Object 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49218001"/>
                      </p:ext>
                    </p:extLst>
                  </p:nvPr>
                </p:nvGraphicFramePr>
                <p:xfrm>
                  <a:off x="1006097" y="5895804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3" name="Equation" r:id="rId23" imgW="304560" imgH="304560" progId="Equation.DSMT4">
                          <p:embed/>
                        </p:oleObj>
                      </mc:Choice>
                      <mc:Fallback>
                        <p:oleObj name="Equation" r:id="rId23" imgW="3045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06097" y="5895804"/>
                                <a:ext cx="3048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/>
            <p:nvPr/>
          </p:nvGrpSpPr>
          <p:grpSpPr>
            <a:xfrm>
              <a:off x="2787538" y="5693838"/>
              <a:ext cx="2186334" cy="1302471"/>
              <a:chOff x="1019175" y="5682461"/>
              <a:chExt cx="2186334" cy="1302471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Rectangle 54"/>
                  <p:cNvSpPr/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56" name="Object 5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66977806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4" name="Equation" r:id="rId27" imgW="304560" imgH="304560" progId="Equation.DSMT4">
                          <p:embed/>
                        </p:oleObj>
                      </mc:Choice>
                      <mc:Fallback>
                        <p:oleObj name="Equation" r:id="rId27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56" name="Object 5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66977806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4" name="Equation" r:id="rId27" imgW="304560" imgH="304560" progId="Equation.DSMT4">
                          <p:embed/>
                        </p:oleObj>
                      </mc:Choice>
                      <mc:Fallback>
                        <p:oleObj name="Equation" r:id="rId27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57" name="Object 5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41021598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5" name="Equation" r:id="rId29" imgW="279360" imgH="304560" progId="Equation.DSMT4">
                          <p:embed/>
                        </p:oleObj>
                      </mc:Choice>
                      <mc:Fallback>
                        <p:oleObj name="Equation" r:id="rId29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57" name="Object 5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41021598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5" name="Equation" r:id="rId29" imgW="279360" imgH="304560" progId="Equation.DSMT4">
                          <p:embed/>
                        </p:oleObj>
                      </mc:Choice>
                      <mc:Fallback>
                        <p:oleObj name="Equation" r:id="rId29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2549880" y="6412177"/>
                    <a:ext cx="655629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9880" y="6412177"/>
                    <a:ext cx="655629" cy="523220"/>
                  </a:xfrm>
                  <a:prstGeom prst="rect">
                    <a:avLst/>
                  </a:prstGeom>
                  <a:blipFill rotWithShape="1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0" name="TextBox 59"/>
            <p:cNvSpPr txBox="1"/>
            <p:nvPr/>
          </p:nvSpPr>
          <p:spPr>
            <a:xfrm>
              <a:off x="10444412" y="6876666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+mn-lt"/>
                </a:rPr>
                <a:t>t</a:t>
              </a:r>
              <a:endParaRPr lang="en-US" sz="2800" i="1" dirty="0">
                <a:latin typeface="+mn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019927" y="5679457"/>
              <a:ext cx="1759133" cy="1302471"/>
              <a:chOff x="1019175" y="5682461"/>
              <a:chExt cx="1759133" cy="1302471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Rectangle 44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47" name="Object 4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75052243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6" name="Equation" r:id="rId33" imgW="304560" imgH="304560" progId="Equation.DSMT4">
                          <p:embed/>
                        </p:oleObj>
                      </mc:Choice>
                      <mc:Fallback>
                        <p:oleObj name="Equation" r:id="rId33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47" name="Object 4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75052243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6" name="Equation" r:id="rId33" imgW="304560" imgH="304560" progId="Equation.DSMT4">
                          <p:embed/>
                        </p:oleObj>
                      </mc:Choice>
                      <mc:Fallback>
                        <p:oleObj name="Equation" r:id="rId33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48" name="Object 4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66869757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7" name="Equation" r:id="rId34" imgW="279360" imgH="304560" progId="Equation.DSMT4">
                          <p:embed/>
                        </p:oleObj>
                      </mc:Choice>
                      <mc:Fallback>
                        <p:oleObj name="Equation" r:id="rId34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48" name="Object 4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66869757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7" name="Equation" r:id="rId34" imgW="279360" imgH="304560" progId="Equation.DSMT4">
                          <p:embed/>
                        </p:oleObj>
                      </mc:Choice>
                      <mc:Fallback>
                        <p:oleObj name="Equation" r:id="rId34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7111621" y="5679457"/>
              <a:ext cx="1772211" cy="1302471"/>
              <a:chOff x="1006097" y="5682461"/>
              <a:chExt cx="1772211" cy="1302471"/>
            </a:xfrm>
          </p:grpSpPr>
          <p:cxnSp>
            <p:nvCxnSpPr>
              <p:cNvPr id="72" name="Straight Connector 71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4" name="Rectangle 73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5" name="Rectangle 74"/>
                  <p:cNvSpPr/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75" name="Rectangle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76" name="Object 7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36493318"/>
                      </p:ext>
                    </p:extLst>
                  </p:nvPr>
                </p:nvGraphicFramePr>
                <p:xfrm>
                  <a:off x="1887160" y="5900567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8" name="Equation" r:id="rId37" imgW="279360" imgH="304560" progId="Equation.DSMT4">
                          <p:embed/>
                        </p:oleObj>
                      </mc:Choice>
                      <mc:Fallback>
                        <p:oleObj name="Equation" r:id="rId37" imgW="2793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87160" y="5900567"/>
                                <a:ext cx="2794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76" name="Object 7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36493318"/>
                      </p:ext>
                    </p:extLst>
                  </p:nvPr>
                </p:nvGraphicFramePr>
                <p:xfrm>
                  <a:off x="1887160" y="5900567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8" name="Equation" r:id="rId37" imgW="279360" imgH="304560" progId="Equation.DSMT4">
                          <p:embed/>
                        </p:oleObj>
                      </mc:Choice>
                      <mc:Fallback>
                        <p:oleObj name="Equation" r:id="rId37" imgW="2793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87160" y="5900567"/>
                                <a:ext cx="2794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77" name="Object 7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64995174"/>
                      </p:ext>
                    </p:extLst>
                  </p:nvPr>
                </p:nvGraphicFramePr>
                <p:xfrm>
                  <a:off x="1006097" y="5895804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9" name="Equation" r:id="rId38" imgW="304560" imgH="304560" progId="Equation.DSMT4">
                          <p:embed/>
                        </p:oleObj>
                      </mc:Choice>
                      <mc:Fallback>
                        <p:oleObj name="Equation" r:id="rId38" imgW="3045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06097" y="5895804"/>
                                <a:ext cx="3048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77" name="Object 7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64995174"/>
                      </p:ext>
                    </p:extLst>
                  </p:nvPr>
                </p:nvGraphicFramePr>
                <p:xfrm>
                  <a:off x="1006097" y="5895804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8369" name="Equation" r:id="rId38" imgW="304560" imgH="304560" progId="Equation.DSMT4">
                          <p:embed/>
                        </p:oleObj>
                      </mc:Choice>
                      <mc:Fallback>
                        <p:oleObj name="Equation" r:id="rId38" imgW="3045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06097" y="5895804"/>
                                <a:ext cx="3048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Rectangle 77"/>
                  <p:cNvSpPr/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78" name="Rectangle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9" name="Straight Connector 78"/>
            <p:cNvCxnSpPr/>
            <p:nvPr/>
          </p:nvCxnSpPr>
          <p:spPr bwMode="auto">
            <a:xfrm>
              <a:off x="9004799" y="6670783"/>
              <a:ext cx="0" cy="299768"/>
            </a:xfrm>
            <a:prstGeom prst="line">
              <a:avLst/>
            </a:prstGeom>
            <a:blipFill dpi="0" rotWithShape="0">
              <a:blip r:embed="rId19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16969"/>
              </p:ext>
            </p:extLst>
          </p:nvPr>
        </p:nvGraphicFramePr>
        <p:xfrm>
          <a:off x="9423400" y="2041525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0" name="Equation" r:id="rId40" imgW="939600" imgH="203040" progId="Equation.DSMT4">
                  <p:embed/>
                </p:oleObj>
              </mc:Choice>
              <mc:Fallback>
                <p:oleObj name="Equation" r:id="rId40" imgW="9396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400" y="2041525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02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 for high order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777923" y="2292824"/>
            <a:ext cx="1034821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How do we go systematically beyond second order decoupling?</a:t>
            </a:r>
          </a:p>
          <a:p>
            <a:pPr algn="l" eaLnBrk="1" hangingPunct="1"/>
            <a:endParaRPr lang="en-US" sz="2800" dirty="0">
              <a:latin typeface="+mn-lt"/>
            </a:endParaRPr>
          </a:p>
          <a:p>
            <a:pPr algn="l" eaLnBrk="1" hangingPunct="1"/>
            <a:r>
              <a:rPr lang="en-US" sz="2800" dirty="0" smtClean="0">
                <a:latin typeface="+mn-lt"/>
              </a:rPr>
              <a:t>Two general techniques:</a:t>
            </a:r>
          </a:p>
          <a:p>
            <a:pPr algn="l" eaLnBrk="1" hangingPunct="1"/>
            <a:endParaRPr lang="en-US" sz="2800" dirty="0" smtClean="0">
              <a:latin typeface="+mn-lt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Concatenation (CDD)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Pulse interval optimization (UDD, QDD, NUDD)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algn="l" eaLnBrk="1" hangingPunct="1"/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214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Concatenated DD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212052"/>
              </p:ext>
            </p:extLst>
          </p:nvPr>
        </p:nvGraphicFramePr>
        <p:xfrm>
          <a:off x="946150" y="1387475"/>
          <a:ext cx="5803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5" name="Equation" r:id="rId4" imgW="5803560" imgH="507960" progId="Equation.DSMT4">
                  <p:embed/>
                </p:oleObj>
              </mc:Choice>
              <mc:Fallback>
                <p:oleObj name="Equation" r:id="rId4" imgW="5803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150" y="1387475"/>
                        <a:ext cx="5803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347322"/>
              </p:ext>
            </p:extLst>
          </p:nvPr>
        </p:nvGraphicFramePr>
        <p:xfrm>
          <a:off x="933590" y="2307075"/>
          <a:ext cx="524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6" name="Equation" r:id="rId6" imgW="5244840" imgH="431640" progId="Equation.DSMT4">
                  <p:embed/>
                </p:oleObj>
              </mc:Choice>
              <mc:Fallback>
                <p:oleObj name="Equation" r:id="rId6" imgW="524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3590" y="2307075"/>
                        <a:ext cx="5245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826890"/>
              </p:ext>
            </p:extLst>
          </p:nvPr>
        </p:nvGraphicFramePr>
        <p:xfrm>
          <a:off x="967954" y="3089275"/>
          <a:ext cx="513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7" name="Equation" r:id="rId8" imgW="5130720" imgH="469800" progId="Equation.DSMT4">
                  <p:embed/>
                </p:oleObj>
              </mc:Choice>
              <mc:Fallback>
                <p:oleObj name="Equation" r:id="rId8" imgW="5130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7954" y="3089275"/>
                        <a:ext cx="5130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6077"/>
              </p:ext>
            </p:extLst>
          </p:nvPr>
        </p:nvGraphicFramePr>
        <p:xfrm>
          <a:off x="9356725" y="1444625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" name="Equation" r:id="rId10" imgW="939600" imgH="203040" progId="Equation.DSMT4">
                  <p:embed/>
                </p:oleObj>
              </mc:Choice>
              <mc:Fallback>
                <p:oleObj name="Equation" r:id="rId10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6725" y="1444625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38597" y="4129729"/>
            <a:ext cx="4512810" cy="1837132"/>
            <a:chOff x="1019175" y="5682461"/>
            <a:chExt cx="4512810" cy="1837132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1122683" y="6984932"/>
              <a:ext cx="4104410" cy="0"/>
            </a:xfrm>
            <a:prstGeom prst="line">
              <a:avLst/>
            </a:prstGeom>
            <a:blipFill dpi="0" rotWithShape="0">
              <a:blip r:embed="rId12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4401316" y="6996373"/>
                  <a:ext cx="5051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316" y="6996373"/>
                  <a:ext cx="5051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1019927" y="6940561"/>
              <a:ext cx="3642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/>
              <a:r>
                <a:rPr lang="en-US" sz="2800" dirty="0" smtClean="0">
                  <a:solidFill>
                    <a:srgbClr val="FFFF00"/>
                  </a:solidFill>
                  <a:latin typeface="+mn-lt"/>
                </a:rPr>
                <a:t>0</a:t>
              </a:r>
              <a:endParaRPr lang="en-US" sz="2800" dirty="0">
                <a:solidFill>
                  <a:srgbClr val="FFFF00"/>
                </a:solidFill>
                <a:latin typeface="+mn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19175" y="5682461"/>
              <a:ext cx="1759133" cy="1302471"/>
              <a:chOff x="1019175" y="5682461"/>
              <a:chExt cx="1759133" cy="1302471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Rectangle 25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28" name="Object 2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37307511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0379" name="Equation" r:id="rId15" imgW="304560" imgH="304560" progId="Equation.DSMT4">
                          <p:embed/>
                        </p:oleObj>
                      </mc:Choice>
                      <mc:Fallback>
                        <p:oleObj name="Equation" r:id="rId15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28" name="Object 2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37307511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0379" name="Equation" r:id="rId15" imgW="304560" imgH="304560" progId="Equation.DSMT4">
                          <p:embed/>
                        </p:oleObj>
                      </mc:Choice>
                      <mc:Fallback>
                        <p:oleObj name="Equation" r:id="rId15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29" name="Object 2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40322177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0380" name="Equation" r:id="rId17" imgW="279360" imgH="304560" progId="Equation.DSMT4">
                          <p:embed/>
                        </p:oleObj>
                      </mc:Choice>
                      <mc:Fallback>
                        <p:oleObj name="Equation" r:id="rId17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29" name="Object 2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40322177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0380" name="Equation" r:id="rId17" imgW="279360" imgH="304560" progId="Equation.DSMT4">
                          <p:embed/>
                        </p:oleObj>
                      </mc:Choice>
                      <mc:Fallback>
                        <p:oleObj name="Equation" r:id="rId17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2787538" y="5693838"/>
              <a:ext cx="1759133" cy="1302471"/>
              <a:chOff x="1019175" y="5682461"/>
              <a:chExt cx="1759133" cy="1302471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2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Rectangle 18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8608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21" name="Object 2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75289887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0381" name="Equation" r:id="rId21" imgW="304560" imgH="304560" progId="Equation.DSMT4">
                          <p:embed/>
                        </p:oleObj>
                      </mc:Choice>
                      <mc:Fallback>
                        <p:oleObj name="Equation" r:id="rId21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21" name="Object 2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75289887"/>
                      </p:ext>
                    </p:extLst>
                  </p:nvPr>
                </p:nvGraphicFramePr>
                <p:xfrm>
                  <a:off x="1874838" y="5900738"/>
                  <a:ext cx="3048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0381" name="Equation" r:id="rId21" imgW="304560" imgH="304560" progId="Equation.DSMT4">
                          <p:embed/>
                        </p:oleObj>
                      </mc:Choice>
                      <mc:Fallback>
                        <p:oleObj name="Equation" r:id="rId21" imgW="304560" imgH="3045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74838" y="5900738"/>
                                <a:ext cx="304800" cy="3048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22" name="Object 2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71927475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0382" name="Equation" r:id="rId22" imgW="279360" imgH="304560" progId="Equation.DSMT4">
                          <p:embed/>
                        </p:oleObj>
                      </mc:Choice>
                      <mc:Fallback>
                        <p:oleObj name="Equation" r:id="rId22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22" name="Object 2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71927475"/>
                      </p:ext>
                    </p:extLst>
                  </p:nvPr>
                </p:nvGraphicFramePr>
                <p:xfrm>
                  <a:off x="1019175" y="5895975"/>
                  <a:ext cx="279400" cy="3048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0382" name="Equation" r:id="rId22" imgW="279360" imgH="304560" progId="Equation.DSMT4">
                          <p:embed/>
                        </p:oleObj>
                      </mc:Choice>
                      <mc:Fallback>
                        <p:oleObj name="Equation" r:id="rId22" imgW="279360" imgH="304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19175" y="5895975"/>
                                <a:ext cx="279400" cy="3048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1452" y="6412177"/>
                    <a:ext cx="456856" cy="523220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/>
            <p:cNvCxnSpPr/>
            <p:nvPr/>
          </p:nvCxnSpPr>
          <p:spPr bwMode="auto">
            <a:xfrm>
              <a:off x="4653887" y="6685164"/>
              <a:ext cx="0" cy="299768"/>
            </a:xfrm>
            <a:prstGeom prst="line">
              <a:avLst/>
            </a:prstGeom>
            <a:blipFill dpi="0" rotWithShape="0">
              <a:blip r:embed="rId12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5227093" y="6819125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+mn-lt"/>
                </a:rPr>
                <a:t>t</a:t>
              </a:r>
              <a:endParaRPr lang="en-US" sz="2800" i="1" dirty="0">
                <a:latin typeface="+mn-lt"/>
              </a:endParaRP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515546"/>
              </p:ext>
            </p:extLst>
          </p:nvPr>
        </p:nvGraphicFramePr>
        <p:xfrm>
          <a:off x="4587875" y="4265613"/>
          <a:ext cx="7912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3" name="Equation" r:id="rId24" imgW="7912080" imgH="1066680" progId="Equation.DSMT4">
                  <p:embed/>
                </p:oleObj>
              </mc:Choice>
              <mc:Fallback>
                <p:oleObj name="Equation" r:id="rId24" imgW="79120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87875" y="4265613"/>
                        <a:ext cx="79121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Brace 32"/>
          <p:cNvSpPr/>
          <p:nvPr/>
        </p:nvSpPr>
        <p:spPr bwMode="auto">
          <a:xfrm rot="5400000" flipH="1">
            <a:off x="7862663" y="3615902"/>
            <a:ext cx="425390" cy="1018164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648377"/>
              </p:ext>
            </p:extLst>
          </p:nvPr>
        </p:nvGraphicFramePr>
        <p:xfrm>
          <a:off x="7821358" y="3442389"/>
          <a:ext cx="50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" name="Equation" r:id="rId26" imgW="507960" imgH="469800" progId="Equation.DSMT4">
                  <p:embed/>
                </p:oleObj>
              </mc:Choice>
              <mc:Fallback>
                <p:oleObj name="Equation" r:id="rId26" imgW="507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821358" y="3442389"/>
                        <a:ext cx="508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Brace 34"/>
          <p:cNvSpPr/>
          <p:nvPr/>
        </p:nvSpPr>
        <p:spPr bwMode="auto">
          <a:xfrm rot="5400000">
            <a:off x="10039674" y="3423729"/>
            <a:ext cx="417127" cy="4134303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53311"/>
              </p:ext>
            </p:extLst>
          </p:nvPr>
        </p:nvGraphicFramePr>
        <p:xfrm>
          <a:off x="9925050" y="5789613"/>
          <a:ext cx="596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5" name="Equation" r:id="rId28" imgW="596880" imgH="507960" progId="Equation.DSMT4">
                  <p:embed/>
                </p:oleObj>
              </mc:Choice>
              <mc:Fallback>
                <p:oleObj name="Equation" r:id="rId28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925050" y="5789613"/>
                        <a:ext cx="596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 bwMode="auto">
          <a:xfrm>
            <a:off x="1998394" y="1313298"/>
            <a:ext cx="699336" cy="66874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841392" y="5692753"/>
            <a:ext cx="813692" cy="66874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0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Concatenated DD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50410"/>
              </p:ext>
            </p:extLst>
          </p:nvPr>
        </p:nvGraphicFramePr>
        <p:xfrm>
          <a:off x="946150" y="1387475"/>
          <a:ext cx="5803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3" name="Equation" r:id="rId4" imgW="5803560" imgH="507960" progId="Equation.DSMT4">
                  <p:embed/>
                </p:oleObj>
              </mc:Choice>
              <mc:Fallback>
                <p:oleObj name="Equation" r:id="rId4" imgW="5803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150" y="1387475"/>
                        <a:ext cx="5803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41149"/>
              </p:ext>
            </p:extLst>
          </p:nvPr>
        </p:nvGraphicFramePr>
        <p:xfrm>
          <a:off x="933590" y="2307075"/>
          <a:ext cx="524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4" name="Equation" r:id="rId6" imgW="5244840" imgH="431640" progId="Equation.DSMT4">
                  <p:embed/>
                </p:oleObj>
              </mc:Choice>
              <mc:Fallback>
                <p:oleObj name="Equation" r:id="rId6" imgW="524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3590" y="2307075"/>
                        <a:ext cx="5245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926649"/>
              </p:ext>
            </p:extLst>
          </p:nvPr>
        </p:nvGraphicFramePr>
        <p:xfrm>
          <a:off x="967954" y="3089275"/>
          <a:ext cx="513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5" name="Equation" r:id="rId8" imgW="5130720" imgH="469800" progId="Equation.DSMT4">
                  <p:embed/>
                </p:oleObj>
              </mc:Choice>
              <mc:Fallback>
                <p:oleObj name="Equation" r:id="rId8" imgW="5130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7954" y="3089275"/>
                        <a:ext cx="5130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1042105" y="5432200"/>
            <a:ext cx="4104410" cy="0"/>
          </a:xfrm>
          <a:prstGeom prst="lin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320738" y="5443641"/>
                <a:ext cx="5051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38" y="5443641"/>
                <a:ext cx="505138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39349" y="5387829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0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38597" y="4129729"/>
            <a:ext cx="2928826" cy="1313848"/>
            <a:chOff x="938597" y="4129729"/>
            <a:chExt cx="2928826" cy="1313848"/>
          </a:xfrm>
        </p:grpSpPr>
        <p:grpSp>
          <p:nvGrpSpPr>
            <p:cNvPr id="13" name="Group 12"/>
            <p:cNvGrpSpPr/>
            <p:nvPr/>
          </p:nvGrpSpPr>
          <p:grpSpPr>
            <a:xfrm>
              <a:off x="938597" y="4129729"/>
              <a:ext cx="1160463" cy="1302471"/>
              <a:chOff x="1019175" y="5682461"/>
              <a:chExt cx="1160463" cy="1302471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Rectangle 25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6116484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06" name="Equation" r:id="rId12" imgW="304560" imgH="304560" progId="Equation.DSMT4">
                      <p:embed/>
                    </p:oleObj>
                  </mc:Choice>
                  <mc:Fallback>
                    <p:oleObj name="Equation" r:id="rId12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5231366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07" name="Equation" r:id="rId14" imgW="279360" imgH="304560" progId="Equation.DSMT4">
                      <p:embed/>
                    </p:oleObj>
                  </mc:Choice>
                  <mc:Fallback>
                    <p:oleObj name="Equation" r:id="rId14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13"/>
            <p:cNvGrpSpPr/>
            <p:nvPr/>
          </p:nvGrpSpPr>
          <p:grpSpPr>
            <a:xfrm>
              <a:off x="2706960" y="4141106"/>
              <a:ext cx="1160463" cy="1302471"/>
              <a:chOff x="1019175" y="5682461"/>
              <a:chExt cx="1160463" cy="1302471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Rectangle 18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8648869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08" name="Equation" r:id="rId16" imgW="304560" imgH="304560" progId="Equation.DSMT4">
                      <p:embed/>
                    </p:oleObj>
                  </mc:Choice>
                  <mc:Fallback>
                    <p:oleObj name="Equation" r:id="rId16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7281712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09" name="Equation" r:id="rId17" imgW="279360" imgH="304560" progId="Equation.DSMT4">
                      <p:embed/>
                    </p:oleObj>
                  </mc:Choice>
                  <mc:Fallback>
                    <p:oleObj name="Equation" r:id="rId17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15" name="Straight Connector 14"/>
          <p:cNvCxnSpPr/>
          <p:nvPr/>
        </p:nvCxnSpPr>
        <p:spPr bwMode="auto">
          <a:xfrm>
            <a:off x="4573309" y="5132432"/>
            <a:ext cx="0" cy="299768"/>
          </a:xfrm>
          <a:prstGeom prst="lin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146515" y="5266393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t</a:t>
            </a:r>
            <a:endParaRPr lang="en-US" sz="2800" i="1" dirty="0">
              <a:latin typeface="+mn-lt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799900"/>
              </p:ext>
            </p:extLst>
          </p:nvPr>
        </p:nvGraphicFramePr>
        <p:xfrm>
          <a:off x="4587875" y="4265613"/>
          <a:ext cx="7912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0" name="Equation" r:id="rId18" imgW="7912080" imgH="1066680" progId="Equation.DSMT4">
                  <p:embed/>
                </p:oleObj>
              </mc:Choice>
              <mc:Fallback>
                <p:oleObj name="Equation" r:id="rId18" imgW="79120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87875" y="4265613"/>
                        <a:ext cx="79121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Brace 32"/>
          <p:cNvSpPr/>
          <p:nvPr/>
        </p:nvSpPr>
        <p:spPr bwMode="auto">
          <a:xfrm rot="5400000" flipH="1">
            <a:off x="7862663" y="3615902"/>
            <a:ext cx="425390" cy="1018164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19053"/>
              </p:ext>
            </p:extLst>
          </p:nvPr>
        </p:nvGraphicFramePr>
        <p:xfrm>
          <a:off x="7821358" y="3442389"/>
          <a:ext cx="50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1" name="Equation" r:id="rId20" imgW="507960" imgH="469800" progId="Equation.DSMT4">
                  <p:embed/>
                </p:oleObj>
              </mc:Choice>
              <mc:Fallback>
                <p:oleObj name="Equation" r:id="rId20" imgW="507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21358" y="3442389"/>
                        <a:ext cx="508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Brace 34"/>
          <p:cNvSpPr/>
          <p:nvPr/>
        </p:nvSpPr>
        <p:spPr bwMode="auto">
          <a:xfrm rot="5400000">
            <a:off x="10039674" y="3423729"/>
            <a:ext cx="417127" cy="4134303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25219"/>
              </p:ext>
            </p:extLst>
          </p:nvPr>
        </p:nvGraphicFramePr>
        <p:xfrm>
          <a:off x="9925050" y="5789613"/>
          <a:ext cx="596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2" name="Equation" r:id="rId22" imgW="596880" imgH="507960" progId="Equation.DSMT4">
                  <p:embed/>
                </p:oleObj>
              </mc:Choice>
              <mc:Fallback>
                <p:oleObj name="Equation" r:id="rId22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925050" y="5789613"/>
                        <a:ext cx="596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 bwMode="auto">
          <a:xfrm>
            <a:off x="1998394" y="1313298"/>
            <a:ext cx="699336" cy="66874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841392" y="5692753"/>
            <a:ext cx="813692" cy="66874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 bwMode="auto">
              <a:xfrm>
                <a:off x="204821" y="6575918"/>
                <a:ext cx="12561580" cy="56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US" sz="2800" dirty="0" smtClean="0">
                    <a:latin typeface="+mn-lt"/>
                  </a:rPr>
                  <a:t>Same as the original problem, so 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smtClean="0">
                            <a:solidFill>
                              <a:srgbClr val="65D7FF"/>
                            </a:solidFill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65D7FF"/>
                            </a:solidFill>
                          </a:rPr>
                          <m:t>𝑝</m:t>
                        </m:r>
                      </m:e>
                      <m:sub>
                        <m:r>
                          <a:rPr lang="en-US" sz="2800">
                            <a:solidFill>
                              <a:srgbClr val="65D7FF"/>
                            </a:solidFill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</a:rPr>
                  <a:t> again, keeping </a:t>
                </a:r>
                <a:r>
                  <a:rPr lang="en-US" sz="2800" i="1" dirty="0" smtClean="0">
                    <a:latin typeface="+mn-lt"/>
                  </a:rPr>
                  <a:t>T</a:t>
                </a:r>
                <a:r>
                  <a:rPr lang="en-US" sz="2800" dirty="0" smtClean="0">
                    <a:latin typeface="+mn-lt"/>
                  </a:rPr>
                  <a:t> fixed, shrinking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: </a:t>
                </a: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1" y="6575918"/>
                <a:ext cx="12561580" cy="564963"/>
              </a:xfrm>
              <a:prstGeom prst="rect">
                <a:avLst/>
              </a:prstGeom>
              <a:blipFill rotWithShape="1">
                <a:blip r:embed="rId24"/>
                <a:stretch>
                  <a:fillRect l="-1019" t="-10870" r="-49" b="-228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09706"/>
              </p:ext>
            </p:extLst>
          </p:nvPr>
        </p:nvGraphicFramePr>
        <p:xfrm>
          <a:off x="767781" y="7250113"/>
          <a:ext cx="972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3" name="Equation" r:id="rId25" imgW="9727920" imgH="507960" progId="Equation.DSMT4">
                  <p:embed/>
                </p:oleObj>
              </mc:Choice>
              <mc:Fallback>
                <p:oleObj name="Equation" r:id="rId25" imgW="9727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67781" y="7250113"/>
                        <a:ext cx="9728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408463" y="5789613"/>
            <a:ext cx="1257065" cy="544777"/>
            <a:chOff x="938597" y="4129729"/>
            <a:chExt cx="2928826" cy="1313848"/>
          </a:xfrm>
        </p:grpSpPr>
        <p:grpSp>
          <p:nvGrpSpPr>
            <p:cNvPr id="46" name="Group 45"/>
            <p:cNvGrpSpPr/>
            <p:nvPr/>
          </p:nvGrpSpPr>
          <p:grpSpPr>
            <a:xfrm>
              <a:off x="938597" y="4129729"/>
              <a:ext cx="1160463" cy="1302471"/>
              <a:chOff x="1019175" y="5682461"/>
              <a:chExt cx="1160463" cy="1302471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Rectangle 58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60" name="Object 5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2620164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14" name="Equation" r:id="rId27" imgW="304560" imgH="304560" progId="Equation.DSMT4">
                      <p:embed/>
                    </p:oleObj>
                  </mc:Choice>
                  <mc:Fallback>
                    <p:oleObj name="Equation" r:id="rId27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3506287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15" name="Equation" r:id="rId28" imgW="279360" imgH="304560" progId="Equation.DSMT4">
                      <p:embed/>
                    </p:oleObj>
                  </mc:Choice>
                  <mc:Fallback>
                    <p:oleObj name="Equation" r:id="rId28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8" name="Group 47"/>
            <p:cNvGrpSpPr/>
            <p:nvPr/>
          </p:nvGrpSpPr>
          <p:grpSpPr>
            <a:xfrm>
              <a:off x="2706960" y="4141106"/>
              <a:ext cx="1160463" cy="1302471"/>
              <a:chOff x="1019175" y="5682461"/>
              <a:chExt cx="1160463" cy="1302471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6490203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16" name="Equation" r:id="rId29" imgW="304560" imgH="304560" progId="Equation.DSMT4">
                      <p:embed/>
                    </p:oleObj>
                  </mc:Choice>
                  <mc:Fallback>
                    <p:oleObj name="Equation" r:id="rId29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0227849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17" name="Equation" r:id="rId30" imgW="279360" imgH="304560" progId="Equation.DSMT4">
                      <p:embed/>
                    </p:oleObj>
                  </mc:Choice>
                  <mc:Fallback>
                    <p:oleObj name="Equation" r:id="rId30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2" name="Right Brace 61"/>
          <p:cNvSpPr/>
          <p:nvPr/>
        </p:nvSpPr>
        <p:spPr bwMode="auto">
          <a:xfrm rot="5400000" flipH="1">
            <a:off x="1907112" y="5120430"/>
            <a:ext cx="238272" cy="1342964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cxnSp>
        <p:nvCxnSpPr>
          <p:cNvPr id="38" name="Straight Arrow Connector 37"/>
          <p:cNvCxnSpPr>
            <a:stCxn id="62" idx="1"/>
          </p:cNvCxnSpPr>
          <p:nvPr/>
        </p:nvCxnSpPr>
        <p:spPr bwMode="auto">
          <a:xfrm flipH="1" flipV="1">
            <a:off x="1555830" y="5282316"/>
            <a:ext cx="470418" cy="390460"/>
          </a:xfrm>
          <a:prstGeom prst="straightConnector1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62" idx="1"/>
          </p:cNvCxnSpPr>
          <p:nvPr/>
        </p:nvCxnSpPr>
        <p:spPr bwMode="auto">
          <a:xfrm flipV="1">
            <a:off x="2026248" y="5266393"/>
            <a:ext cx="574057" cy="406383"/>
          </a:xfrm>
          <a:prstGeom prst="straightConnector1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62" idx="1"/>
          </p:cNvCxnSpPr>
          <p:nvPr/>
        </p:nvCxnSpPr>
        <p:spPr bwMode="auto">
          <a:xfrm flipV="1">
            <a:off x="2026248" y="5282317"/>
            <a:ext cx="1385692" cy="390459"/>
          </a:xfrm>
          <a:prstGeom prst="straightConnector1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>
            <a:stCxn id="62" idx="1"/>
          </p:cNvCxnSpPr>
          <p:nvPr/>
        </p:nvCxnSpPr>
        <p:spPr bwMode="auto">
          <a:xfrm flipV="1">
            <a:off x="2026248" y="5282317"/>
            <a:ext cx="2294490" cy="390459"/>
          </a:xfrm>
          <a:prstGeom prst="straightConnector1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6077"/>
              </p:ext>
            </p:extLst>
          </p:nvPr>
        </p:nvGraphicFramePr>
        <p:xfrm>
          <a:off x="9356725" y="1444625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8" name="Equation" r:id="rId31" imgW="939600" imgH="203040" progId="Equation.DSMT4">
                  <p:embed/>
                </p:oleObj>
              </mc:Choice>
              <mc:Fallback>
                <p:oleObj name="Equation" r:id="rId31" imgW="9396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6725" y="1444625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548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Concatenated DD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50410"/>
              </p:ext>
            </p:extLst>
          </p:nvPr>
        </p:nvGraphicFramePr>
        <p:xfrm>
          <a:off x="946150" y="1387475"/>
          <a:ext cx="5803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" name="Equation" r:id="rId4" imgW="5803560" imgH="507960" progId="Equation.DSMT4">
                  <p:embed/>
                </p:oleObj>
              </mc:Choice>
              <mc:Fallback>
                <p:oleObj name="Equation" r:id="rId4" imgW="5803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150" y="1387475"/>
                        <a:ext cx="5803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41149"/>
              </p:ext>
            </p:extLst>
          </p:nvPr>
        </p:nvGraphicFramePr>
        <p:xfrm>
          <a:off x="933590" y="2307075"/>
          <a:ext cx="524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" name="Equation" r:id="rId6" imgW="5244840" imgH="431640" progId="Equation.DSMT4">
                  <p:embed/>
                </p:oleObj>
              </mc:Choice>
              <mc:Fallback>
                <p:oleObj name="Equation" r:id="rId6" imgW="524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3590" y="2307075"/>
                        <a:ext cx="5245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926649"/>
              </p:ext>
            </p:extLst>
          </p:nvPr>
        </p:nvGraphicFramePr>
        <p:xfrm>
          <a:off x="967954" y="3089275"/>
          <a:ext cx="513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7" name="Equation" r:id="rId8" imgW="5130720" imgH="469800" progId="Equation.DSMT4">
                  <p:embed/>
                </p:oleObj>
              </mc:Choice>
              <mc:Fallback>
                <p:oleObj name="Equation" r:id="rId8" imgW="5130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7954" y="3089275"/>
                        <a:ext cx="5130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799900"/>
              </p:ext>
            </p:extLst>
          </p:nvPr>
        </p:nvGraphicFramePr>
        <p:xfrm>
          <a:off x="4587875" y="4265613"/>
          <a:ext cx="7912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" name="Equation" r:id="rId10" imgW="7912080" imgH="1066680" progId="Equation.DSMT4">
                  <p:embed/>
                </p:oleObj>
              </mc:Choice>
              <mc:Fallback>
                <p:oleObj name="Equation" r:id="rId10" imgW="79120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87875" y="4265613"/>
                        <a:ext cx="79121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Brace 32"/>
          <p:cNvSpPr/>
          <p:nvPr/>
        </p:nvSpPr>
        <p:spPr bwMode="auto">
          <a:xfrm rot="5400000" flipH="1">
            <a:off x="7862663" y="3615902"/>
            <a:ext cx="425390" cy="1018164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19053"/>
              </p:ext>
            </p:extLst>
          </p:nvPr>
        </p:nvGraphicFramePr>
        <p:xfrm>
          <a:off x="7821358" y="3442389"/>
          <a:ext cx="50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" name="Equation" r:id="rId12" imgW="507960" imgH="469800" progId="Equation.DSMT4">
                  <p:embed/>
                </p:oleObj>
              </mc:Choice>
              <mc:Fallback>
                <p:oleObj name="Equation" r:id="rId12" imgW="507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21358" y="3442389"/>
                        <a:ext cx="508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Brace 34"/>
          <p:cNvSpPr/>
          <p:nvPr/>
        </p:nvSpPr>
        <p:spPr bwMode="auto">
          <a:xfrm rot="5400000">
            <a:off x="10039674" y="3423729"/>
            <a:ext cx="417127" cy="4134303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25219"/>
              </p:ext>
            </p:extLst>
          </p:nvPr>
        </p:nvGraphicFramePr>
        <p:xfrm>
          <a:off x="9925050" y="5789613"/>
          <a:ext cx="596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0" name="Equation" r:id="rId14" imgW="596880" imgH="507960" progId="Equation.DSMT4">
                  <p:embed/>
                </p:oleObj>
              </mc:Choice>
              <mc:Fallback>
                <p:oleObj name="Equation" r:id="rId14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925050" y="5789613"/>
                        <a:ext cx="596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 bwMode="auto">
          <a:xfrm>
            <a:off x="1998394" y="1313298"/>
            <a:ext cx="699336" cy="66874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841392" y="5692753"/>
            <a:ext cx="813692" cy="66874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 bwMode="auto">
              <a:xfrm>
                <a:off x="204821" y="6575918"/>
                <a:ext cx="12561580" cy="56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US" sz="2800" dirty="0" smtClean="0">
                    <a:latin typeface="+mn-lt"/>
                  </a:rPr>
                  <a:t>Same as the original problem, so 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smtClean="0">
                            <a:solidFill>
                              <a:srgbClr val="65D7FF"/>
                            </a:solidFill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65D7FF"/>
                            </a:solidFill>
                          </a:rPr>
                          <m:t>𝑝</m:t>
                        </m:r>
                      </m:e>
                      <m:sub>
                        <m:r>
                          <a:rPr lang="en-US" sz="2800">
                            <a:solidFill>
                              <a:srgbClr val="65D7FF"/>
                            </a:solidFill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</a:rPr>
                  <a:t> again, keeping </a:t>
                </a:r>
                <a:r>
                  <a:rPr lang="en-US" sz="2800" i="1" dirty="0" smtClean="0">
                    <a:latin typeface="+mn-lt"/>
                  </a:rPr>
                  <a:t>T</a:t>
                </a:r>
                <a:r>
                  <a:rPr lang="en-US" sz="2800" dirty="0" smtClean="0">
                    <a:latin typeface="+mn-lt"/>
                  </a:rPr>
                  <a:t> fixed, shrinking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: </a:t>
                </a: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1" y="6575918"/>
                <a:ext cx="12561580" cy="564963"/>
              </a:xfrm>
              <a:prstGeom prst="rect">
                <a:avLst/>
              </a:prstGeom>
              <a:blipFill rotWithShape="1">
                <a:blip r:embed="rId16"/>
                <a:stretch>
                  <a:fillRect l="-1019" t="-10870" r="-49" b="-228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09706"/>
              </p:ext>
            </p:extLst>
          </p:nvPr>
        </p:nvGraphicFramePr>
        <p:xfrm>
          <a:off x="767781" y="7250113"/>
          <a:ext cx="972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1" name="Equation" r:id="rId17" imgW="9727920" imgH="507960" progId="Equation.DSMT4">
                  <p:embed/>
                </p:oleObj>
              </mc:Choice>
              <mc:Fallback>
                <p:oleObj name="Equation" r:id="rId17" imgW="9727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7781" y="7250113"/>
                        <a:ext cx="9728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149693"/>
              </p:ext>
            </p:extLst>
          </p:nvPr>
        </p:nvGraphicFramePr>
        <p:xfrm>
          <a:off x="748708" y="8234363"/>
          <a:ext cx="10858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2" name="Equation" r:id="rId19" imgW="10858320" imgH="507960" progId="Equation.DSMT4">
                  <p:embed/>
                </p:oleObj>
              </mc:Choice>
              <mc:Fallback>
                <p:oleObj name="Equation" r:id="rId19" imgW="10858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08" y="8234363"/>
                        <a:ext cx="10858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 bwMode="auto">
          <a:xfrm rot="5400000">
            <a:off x="770072" y="780520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dirty="0" smtClean="0">
                <a:latin typeface="+mn-lt"/>
              </a:rPr>
              <a:t>…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042105" y="5432200"/>
            <a:ext cx="4104410" cy="0"/>
          </a:xfrm>
          <a:prstGeom prst="line">
            <a:avLst/>
          </a:prstGeom>
          <a:blipFill dpi="0" rotWithShape="0">
            <a:blip r:embed="rId21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4320738" y="5443641"/>
                <a:ext cx="5051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38" y="5443641"/>
                <a:ext cx="505138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939349" y="5387829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0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38597" y="4129729"/>
            <a:ext cx="2928826" cy="1313848"/>
            <a:chOff x="938597" y="4129729"/>
            <a:chExt cx="2928826" cy="1313848"/>
          </a:xfrm>
        </p:grpSpPr>
        <p:grpSp>
          <p:nvGrpSpPr>
            <p:cNvPr id="49" name="Group 48"/>
            <p:cNvGrpSpPr/>
            <p:nvPr/>
          </p:nvGrpSpPr>
          <p:grpSpPr>
            <a:xfrm>
              <a:off x="938597" y="4129729"/>
              <a:ext cx="1160463" cy="1302471"/>
              <a:chOff x="1019175" y="5682461"/>
              <a:chExt cx="1160463" cy="1302471"/>
            </a:xfrm>
          </p:grpSpPr>
          <p:cxnSp>
            <p:nvCxnSpPr>
              <p:cNvPr id="59" name="Straight Connector 58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21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21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ectangle 60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62" name="Object 6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8435354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63" name="Equation" r:id="rId23" imgW="304560" imgH="304560" progId="Equation.DSMT4">
                      <p:embed/>
                    </p:oleObj>
                  </mc:Choice>
                  <mc:Fallback>
                    <p:oleObj name="Equation" r:id="rId23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6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454802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64" name="Equation" r:id="rId25" imgW="279360" imgH="304560" progId="Equation.DSMT4">
                      <p:embed/>
                    </p:oleObj>
                  </mc:Choice>
                  <mc:Fallback>
                    <p:oleObj name="Equation" r:id="rId25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0" name="Group 49"/>
            <p:cNvGrpSpPr/>
            <p:nvPr/>
          </p:nvGrpSpPr>
          <p:grpSpPr>
            <a:xfrm>
              <a:off x="2706960" y="4141106"/>
              <a:ext cx="1160463" cy="1302471"/>
              <a:chOff x="1019175" y="5682461"/>
              <a:chExt cx="1160463" cy="1302471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21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21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Rectangle 55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57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6670175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65" name="Equation" r:id="rId27" imgW="304560" imgH="304560" progId="Equation.DSMT4">
                      <p:embed/>
                    </p:oleObj>
                  </mc:Choice>
                  <mc:Fallback>
                    <p:oleObj name="Equation" r:id="rId27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0217874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66" name="Equation" r:id="rId28" imgW="279360" imgH="304560" progId="Equation.DSMT4">
                      <p:embed/>
                    </p:oleObj>
                  </mc:Choice>
                  <mc:Fallback>
                    <p:oleObj name="Equation" r:id="rId28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64" name="Straight Connector 63"/>
          <p:cNvCxnSpPr/>
          <p:nvPr/>
        </p:nvCxnSpPr>
        <p:spPr bwMode="auto">
          <a:xfrm>
            <a:off x="4573309" y="5132432"/>
            <a:ext cx="0" cy="299768"/>
          </a:xfrm>
          <a:prstGeom prst="line">
            <a:avLst/>
          </a:prstGeom>
          <a:blipFill dpi="0" rotWithShape="0">
            <a:blip r:embed="rId21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5146515" y="5266393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t</a:t>
            </a:r>
            <a:endParaRPr lang="en-US" sz="2800" i="1" dirty="0">
              <a:latin typeface="+mn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408463" y="5789613"/>
            <a:ext cx="1257065" cy="544777"/>
            <a:chOff x="938597" y="4129729"/>
            <a:chExt cx="2928826" cy="1313848"/>
          </a:xfrm>
        </p:grpSpPr>
        <p:grpSp>
          <p:nvGrpSpPr>
            <p:cNvPr id="67" name="Group 66"/>
            <p:cNvGrpSpPr/>
            <p:nvPr/>
          </p:nvGrpSpPr>
          <p:grpSpPr>
            <a:xfrm>
              <a:off x="938597" y="4129729"/>
              <a:ext cx="1160463" cy="1302471"/>
              <a:chOff x="1019175" y="5682461"/>
              <a:chExt cx="1160463" cy="1302471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21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21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Rectangle 75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77" name="Object 7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9267180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67" name="Equation" r:id="rId29" imgW="304560" imgH="304560" progId="Equation.DSMT4">
                      <p:embed/>
                    </p:oleObj>
                  </mc:Choice>
                  <mc:Fallback>
                    <p:oleObj name="Equation" r:id="rId29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7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5682992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68" name="Equation" r:id="rId30" imgW="279360" imgH="304560" progId="Equation.DSMT4">
                      <p:embed/>
                    </p:oleObj>
                  </mc:Choice>
                  <mc:Fallback>
                    <p:oleObj name="Equation" r:id="rId30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" name="Group 67"/>
            <p:cNvGrpSpPr/>
            <p:nvPr/>
          </p:nvGrpSpPr>
          <p:grpSpPr>
            <a:xfrm>
              <a:off x="2706960" y="4141106"/>
              <a:ext cx="1160463" cy="1302471"/>
              <a:chOff x="1019175" y="5682461"/>
              <a:chExt cx="1160463" cy="1302471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21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21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Rectangle 70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72" name="Object 7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6063302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69" name="Equation" r:id="rId31" imgW="304560" imgH="304560" progId="Equation.DSMT4">
                      <p:embed/>
                    </p:oleObj>
                  </mc:Choice>
                  <mc:Fallback>
                    <p:oleObj name="Equation" r:id="rId31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" name="Object 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8052278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70" name="Equation" r:id="rId32" imgW="279360" imgH="304560" progId="Equation.DSMT4">
                      <p:embed/>
                    </p:oleObj>
                  </mc:Choice>
                  <mc:Fallback>
                    <p:oleObj name="Equation" r:id="rId32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9" name="Right Brace 78"/>
          <p:cNvSpPr/>
          <p:nvPr/>
        </p:nvSpPr>
        <p:spPr bwMode="auto">
          <a:xfrm rot="5400000" flipH="1">
            <a:off x="1907112" y="5120430"/>
            <a:ext cx="238272" cy="1342964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cxnSp>
        <p:nvCxnSpPr>
          <p:cNvPr id="80" name="Straight Arrow Connector 79"/>
          <p:cNvCxnSpPr>
            <a:stCxn id="79" idx="1"/>
          </p:cNvCxnSpPr>
          <p:nvPr/>
        </p:nvCxnSpPr>
        <p:spPr bwMode="auto">
          <a:xfrm flipH="1" flipV="1">
            <a:off x="1555830" y="5282316"/>
            <a:ext cx="470418" cy="390460"/>
          </a:xfrm>
          <a:prstGeom prst="straightConnector1">
            <a:avLst/>
          </a:prstGeom>
          <a:blipFill dpi="0" rotWithShape="0">
            <a:blip r:embed="rId21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79" idx="1"/>
          </p:cNvCxnSpPr>
          <p:nvPr/>
        </p:nvCxnSpPr>
        <p:spPr bwMode="auto">
          <a:xfrm flipV="1">
            <a:off x="2026248" y="5266393"/>
            <a:ext cx="574057" cy="406383"/>
          </a:xfrm>
          <a:prstGeom prst="straightConnector1">
            <a:avLst/>
          </a:prstGeom>
          <a:blipFill dpi="0" rotWithShape="0">
            <a:blip r:embed="rId21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stCxn id="79" idx="1"/>
          </p:cNvCxnSpPr>
          <p:nvPr/>
        </p:nvCxnSpPr>
        <p:spPr bwMode="auto">
          <a:xfrm flipV="1">
            <a:off x="2026248" y="5282317"/>
            <a:ext cx="1385692" cy="390459"/>
          </a:xfrm>
          <a:prstGeom prst="straightConnector1">
            <a:avLst/>
          </a:prstGeom>
          <a:blipFill dpi="0" rotWithShape="0">
            <a:blip r:embed="rId21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79" idx="1"/>
          </p:cNvCxnSpPr>
          <p:nvPr/>
        </p:nvCxnSpPr>
        <p:spPr bwMode="auto">
          <a:xfrm flipV="1">
            <a:off x="2026248" y="5282317"/>
            <a:ext cx="2294490" cy="390459"/>
          </a:xfrm>
          <a:prstGeom prst="straightConnector1">
            <a:avLst/>
          </a:prstGeom>
          <a:blipFill dpi="0" rotWithShape="0">
            <a:blip r:embed="rId21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6077"/>
              </p:ext>
            </p:extLst>
          </p:nvPr>
        </p:nvGraphicFramePr>
        <p:xfrm>
          <a:off x="9356725" y="1444625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" name="Equation" r:id="rId33" imgW="939600" imgH="203040" progId="Equation.DSMT4">
                  <p:embed/>
                </p:oleObj>
              </mc:Choice>
              <mc:Fallback>
                <p:oleObj name="Equation" r:id="rId33" imgW="9396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6725" y="1444625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548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Concatenated DD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488947"/>
              </p:ext>
            </p:extLst>
          </p:nvPr>
        </p:nvGraphicFramePr>
        <p:xfrm>
          <a:off x="946150" y="1387475"/>
          <a:ext cx="5803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2" name="Equation" r:id="rId4" imgW="5803560" imgH="507960" progId="Equation.DSMT4">
                  <p:embed/>
                </p:oleObj>
              </mc:Choice>
              <mc:Fallback>
                <p:oleObj name="Equation" r:id="rId4" imgW="5803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150" y="1387475"/>
                        <a:ext cx="5803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390595"/>
              </p:ext>
            </p:extLst>
          </p:nvPr>
        </p:nvGraphicFramePr>
        <p:xfrm>
          <a:off x="933590" y="2307075"/>
          <a:ext cx="524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3" name="Equation" r:id="rId6" imgW="5244840" imgH="431640" progId="Equation.DSMT4">
                  <p:embed/>
                </p:oleObj>
              </mc:Choice>
              <mc:Fallback>
                <p:oleObj name="Equation" r:id="rId6" imgW="524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3590" y="2307075"/>
                        <a:ext cx="5245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81910"/>
              </p:ext>
            </p:extLst>
          </p:nvPr>
        </p:nvGraphicFramePr>
        <p:xfrm>
          <a:off x="967954" y="3089275"/>
          <a:ext cx="513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4" name="Equation" r:id="rId8" imgW="5130720" imgH="469800" progId="Equation.DSMT4">
                  <p:embed/>
                </p:oleObj>
              </mc:Choice>
              <mc:Fallback>
                <p:oleObj name="Equation" r:id="rId8" imgW="5130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7954" y="3089275"/>
                        <a:ext cx="5130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739482"/>
              </p:ext>
            </p:extLst>
          </p:nvPr>
        </p:nvGraphicFramePr>
        <p:xfrm>
          <a:off x="4587875" y="4265613"/>
          <a:ext cx="7912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5" name="Equation" r:id="rId10" imgW="7912080" imgH="1066680" progId="Equation.DSMT4">
                  <p:embed/>
                </p:oleObj>
              </mc:Choice>
              <mc:Fallback>
                <p:oleObj name="Equation" r:id="rId10" imgW="79120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87875" y="4265613"/>
                        <a:ext cx="79121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Brace 32"/>
          <p:cNvSpPr/>
          <p:nvPr/>
        </p:nvSpPr>
        <p:spPr bwMode="auto">
          <a:xfrm rot="5400000" flipH="1">
            <a:off x="7862663" y="3615902"/>
            <a:ext cx="425390" cy="1018164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06283"/>
              </p:ext>
            </p:extLst>
          </p:nvPr>
        </p:nvGraphicFramePr>
        <p:xfrm>
          <a:off x="7821358" y="3442389"/>
          <a:ext cx="50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6" name="Equation" r:id="rId12" imgW="507960" imgH="469800" progId="Equation.DSMT4">
                  <p:embed/>
                </p:oleObj>
              </mc:Choice>
              <mc:Fallback>
                <p:oleObj name="Equation" r:id="rId12" imgW="507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21358" y="3442389"/>
                        <a:ext cx="5080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Brace 34"/>
          <p:cNvSpPr/>
          <p:nvPr/>
        </p:nvSpPr>
        <p:spPr bwMode="auto">
          <a:xfrm rot="5400000">
            <a:off x="10039674" y="3423729"/>
            <a:ext cx="417127" cy="4134303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30470"/>
              </p:ext>
            </p:extLst>
          </p:nvPr>
        </p:nvGraphicFramePr>
        <p:xfrm>
          <a:off x="9925050" y="5789613"/>
          <a:ext cx="596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7" name="Equation" r:id="rId14" imgW="596880" imgH="507960" progId="Equation.DSMT4">
                  <p:embed/>
                </p:oleObj>
              </mc:Choice>
              <mc:Fallback>
                <p:oleObj name="Equation" r:id="rId14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925050" y="5789613"/>
                        <a:ext cx="596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 bwMode="auto">
          <a:xfrm>
            <a:off x="1998394" y="1313298"/>
            <a:ext cx="699336" cy="66874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841392" y="5692753"/>
            <a:ext cx="813692" cy="66874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 bwMode="auto">
              <a:xfrm>
                <a:off x="204821" y="6575918"/>
                <a:ext cx="12561580" cy="56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US" sz="2800" dirty="0" smtClean="0">
                    <a:latin typeface="+mn-lt"/>
                  </a:rPr>
                  <a:t>Same as the original problem, so 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smtClean="0">
                            <a:solidFill>
                              <a:srgbClr val="65D7FF"/>
                            </a:solidFill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65D7FF"/>
                            </a:solidFill>
                          </a:rPr>
                          <m:t>𝑝</m:t>
                        </m:r>
                      </m:e>
                      <m:sub>
                        <m:r>
                          <a:rPr lang="en-US" sz="2800">
                            <a:solidFill>
                              <a:srgbClr val="65D7FF"/>
                            </a:solidFill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</a:rPr>
                  <a:t> again, keeping </a:t>
                </a:r>
                <a:r>
                  <a:rPr lang="en-US" sz="2800" i="1" dirty="0" smtClean="0">
                    <a:latin typeface="+mn-lt"/>
                  </a:rPr>
                  <a:t>T</a:t>
                </a:r>
                <a:r>
                  <a:rPr lang="en-US" sz="2800" dirty="0" smtClean="0">
                    <a:latin typeface="+mn-lt"/>
                  </a:rPr>
                  <a:t> fixed, shrinking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: </a:t>
                </a: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1" y="6575918"/>
                <a:ext cx="12561580" cy="564963"/>
              </a:xfrm>
              <a:prstGeom prst="rect">
                <a:avLst/>
              </a:prstGeom>
              <a:blipFill rotWithShape="1">
                <a:blip r:embed="rId16"/>
                <a:stretch>
                  <a:fillRect l="-1019" t="-10870" r="-49" b="-228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118107"/>
              </p:ext>
            </p:extLst>
          </p:nvPr>
        </p:nvGraphicFramePr>
        <p:xfrm>
          <a:off x="653174" y="7265372"/>
          <a:ext cx="10858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8" name="Equation" r:id="rId17" imgW="10858320" imgH="507960" progId="Equation.DSMT4">
                  <p:embed/>
                </p:oleObj>
              </mc:Choice>
              <mc:Fallback>
                <p:oleObj name="Equation" r:id="rId17" imgW="10858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174" y="7265372"/>
                        <a:ext cx="10858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 bwMode="auto">
              <a:xfrm>
                <a:off x="501188" y="7927047"/>
                <a:ext cx="11583043" cy="66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US" sz="2800" dirty="0" smtClean="0">
                    <a:latin typeface="+mn-lt"/>
                  </a:rPr>
                  <a:t>Alternatively: keep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fixed,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 smtClean="0">
                    <a:latin typeface="+mn-lt"/>
                  </a:rPr>
                  <a:t> optimal concatenation level:</a:t>
                </a:r>
                <a:endParaRPr lang="en-US" sz="28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188" y="7927047"/>
                <a:ext cx="11583043" cy="667362"/>
              </a:xfrm>
              <a:prstGeom prst="rect">
                <a:avLst/>
              </a:prstGeom>
              <a:blipFill rotWithShape="1">
                <a:blip r:embed="rId19"/>
                <a:stretch>
                  <a:fillRect l="-1053" t="-6364" r="-211" b="-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>
            <a:off x="1042105" y="5432200"/>
            <a:ext cx="4104410" cy="0"/>
          </a:xfrm>
          <a:prstGeom prst="line">
            <a:avLst/>
          </a:prstGeom>
          <a:blipFill dpi="0" rotWithShape="0">
            <a:blip r:embed="rId2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4320738" y="5443641"/>
                <a:ext cx="5051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38" y="5443641"/>
                <a:ext cx="505138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939349" y="5387829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0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38597" y="4129729"/>
            <a:ext cx="2928826" cy="1313848"/>
            <a:chOff x="938597" y="4129729"/>
            <a:chExt cx="2928826" cy="1313848"/>
          </a:xfrm>
        </p:grpSpPr>
        <p:grpSp>
          <p:nvGrpSpPr>
            <p:cNvPr id="49" name="Group 48"/>
            <p:cNvGrpSpPr/>
            <p:nvPr/>
          </p:nvGrpSpPr>
          <p:grpSpPr>
            <a:xfrm>
              <a:off x="938597" y="4129729"/>
              <a:ext cx="1160463" cy="1302471"/>
              <a:chOff x="1019175" y="5682461"/>
              <a:chExt cx="1160463" cy="1302471"/>
            </a:xfrm>
          </p:grpSpPr>
          <p:cxnSp>
            <p:nvCxnSpPr>
              <p:cNvPr id="59" name="Straight Connector 58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2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2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ectangle 60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62" name="Object 6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6434683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69" name="Equation" r:id="rId22" imgW="304560" imgH="304560" progId="Equation.DSMT4">
                      <p:embed/>
                    </p:oleObj>
                  </mc:Choice>
                  <mc:Fallback>
                    <p:oleObj name="Equation" r:id="rId22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6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2805592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70" name="Equation" r:id="rId24" imgW="279360" imgH="304560" progId="Equation.DSMT4">
                      <p:embed/>
                    </p:oleObj>
                  </mc:Choice>
                  <mc:Fallback>
                    <p:oleObj name="Equation" r:id="rId24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0" name="Group 49"/>
            <p:cNvGrpSpPr/>
            <p:nvPr/>
          </p:nvGrpSpPr>
          <p:grpSpPr>
            <a:xfrm>
              <a:off x="2706960" y="4141106"/>
              <a:ext cx="1160463" cy="1302471"/>
              <a:chOff x="1019175" y="5682461"/>
              <a:chExt cx="1160463" cy="1302471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2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2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Rectangle 55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57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3241813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71" name="Equation" r:id="rId26" imgW="304560" imgH="304560" progId="Equation.DSMT4">
                      <p:embed/>
                    </p:oleObj>
                  </mc:Choice>
                  <mc:Fallback>
                    <p:oleObj name="Equation" r:id="rId26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7155063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72" name="Equation" r:id="rId27" imgW="279360" imgH="304560" progId="Equation.DSMT4">
                      <p:embed/>
                    </p:oleObj>
                  </mc:Choice>
                  <mc:Fallback>
                    <p:oleObj name="Equation" r:id="rId27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64" name="Straight Connector 63"/>
          <p:cNvCxnSpPr/>
          <p:nvPr/>
        </p:nvCxnSpPr>
        <p:spPr bwMode="auto">
          <a:xfrm>
            <a:off x="4573309" y="5132432"/>
            <a:ext cx="0" cy="299768"/>
          </a:xfrm>
          <a:prstGeom prst="line">
            <a:avLst/>
          </a:prstGeom>
          <a:blipFill dpi="0" rotWithShape="0">
            <a:blip r:embed="rId2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5146515" y="5266393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t</a:t>
            </a:r>
            <a:endParaRPr lang="en-US" sz="2800" i="1" dirty="0">
              <a:latin typeface="+mn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408463" y="5789613"/>
            <a:ext cx="1257065" cy="544777"/>
            <a:chOff x="938597" y="4129729"/>
            <a:chExt cx="2928826" cy="1313848"/>
          </a:xfrm>
        </p:grpSpPr>
        <p:grpSp>
          <p:nvGrpSpPr>
            <p:cNvPr id="67" name="Group 66"/>
            <p:cNvGrpSpPr/>
            <p:nvPr/>
          </p:nvGrpSpPr>
          <p:grpSpPr>
            <a:xfrm>
              <a:off x="938597" y="4129729"/>
              <a:ext cx="1160463" cy="1302471"/>
              <a:chOff x="1019175" y="5682461"/>
              <a:chExt cx="1160463" cy="1302471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2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2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Rectangle 75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77" name="Object 7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8633271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73" name="Equation" r:id="rId28" imgW="304560" imgH="304560" progId="Equation.DSMT4">
                      <p:embed/>
                    </p:oleObj>
                  </mc:Choice>
                  <mc:Fallback>
                    <p:oleObj name="Equation" r:id="rId28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7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5236338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74" name="Equation" r:id="rId29" imgW="279360" imgH="304560" progId="Equation.DSMT4">
                      <p:embed/>
                    </p:oleObj>
                  </mc:Choice>
                  <mc:Fallback>
                    <p:oleObj name="Equation" r:id="rId29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" name="Group 67"/>
            <p:cNvGrpSpPr/>
            <p:nvPr/>
          </p:nvGrpSpPr>
          <p:grpSpPr>
            <a:xfrm>
              <a:off x="2706960" y="4141106"/>
              <a:ext cx="1160463" cy="1302471"/>
              <a:chOff x="1019175" y="5682461"/>
              <a:chExt cx="1160463" cy="1302471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>
                <a:off x="1150239" y="6222932"/>
                <a:ext cx="0" cy="762000"/>
              </a:xfrm>
              <a:prstGeom prst="line">
                <a:avLst/>
              </a:prstGeom>
              <a:blipFill dpi="0" rotWithShape="0">
                <a:blip r:embed="rId2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2027676" y="6222932"/>
                <a:ext cx="0" cy="762000"/>
              </a:xfrm>
              <a:prstGeom prst="line">
                <a:avLst/>
              </a:prstGeom>
              <a:blipFill dpi="0" rotWithShape="0">
                <a:blip r:embed="rId20"/>
                <a:srcRect/>
                <a:tile tx="0" ty="0" sx="100000" sy="100000" flip="none" algn="tl"/>
              </a:blipFill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Rectangle 70"/>
              <p:cNvSpPr/>
              <p:nvPr/>
            </p:nvSpPr>
            <p:spPr>
              <a:xfrm>
                <a:off x="1362524" y="568246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endParaRPr lang="en-US" sz="2800" dirty="0">
                  <a:latin typeface="+mn-lt"/>
                </a:endParaRPr>
              </a:p>
            </p:txBody>
          </p:sp>
          <p:graphicFrame>
            <p:nvGraphicFramePr>
              <p:cNvPr id="72" name="Object 7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8203477"/>
                  </p:ext>
                </p:extLst>
              </p:nvPr>
            </p:nvGraphicFramePr>
            <p:xfrm>
              <a:off x="1874838" y="5900738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75" name="Equation" r:id="rId30" imgW="304560" imgH="304560" progId="Equation.DSMT4">
                      <p:embed/>
                    </p:oleObj>
                  </mc:Choice>
                  <mc:Fallback>
                    <p:oleObj name="Equation" r:id="rId30" imgW="30456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1874838" y="5900738"/>
                            <a:ext cx="3048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" name="Object 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1243451"/>
                  </p:ext>
                </p:extLst>
              </p:nvPr>
            </p:nvGraphicFramePr>
            <p:xfrm>
              <a:off x="1019175" y="5895975"/>
              <a:ext cx="279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76" name="Equation" r:id="rId31" imgW="279360" imgH="304560" progId="Equation.DSMT4">
                      <p:embed/>
                    </p:oleObj>
                  </mc:Choice>
                  <mc:Fallback>
                    <p:oleObj name="Equation" r:id="rId31" imgW="279360" imgH="3045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9175" y="5895975"/>
                            <a:ext cx="2794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9" name="Right Brace 78"/>
          <p:cNvSpPr/>
          <p:nvPr/>
        </p:nvSpPr>
        <p:spPr bwMode="auto">
          <a:xfrm rot="5400000" flipH="1">
            <a:off x="1907112" y="5120430"/>
            <a:ext cx="238272" cy="1342964"/>
          </a:xfrm>
          <a:prstGeom prst="rightBrace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cxnSp>
        <p:nvCxnSpPr>
          <p:cNvPr id="80" name="Straight Arrow Connector 79"/>
          <p:cNvCxnSpPr>
            <a:stCxn id="79" idx="1"/>
          </p:cNvCxnSpPr>
          <p:nvPr/>
        </p:nvCxnSpPr>
        <p:spPr bwMode="auto">
          <a:xfrm flipH="1" flipV="1">
            <a:off x="1555830" y="5282316"/>
            <a:ext cx="470418" cy="390460"/>
          </a:xfrm>
          <a:prstGeom prst="straightConnector1">
            <a:avLst/>
          </a:prstGeom>
          <a:blipFill dpi="0" rotWithShape="0">
            <a:blip r:embed="rId2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79" idx="1"/>
          </p:cNvCxnSpPr>
          <p:nvPr/>
        </p:nvCxnSpPr>
        <p:spPr bwMode="auto">
          <a:xfrm flipV="1">
            <a:off x="2026248" y="5266393"/>
            <a:ext cx="574057" cy="406383"/>
          </a:xfrm>
          <a:prstGeom prst="straightConnector1">
            <a:avLst/>
          </a:prstGeom>
          <a:blipFill dpi="0" rotWithShape="0">
            <a:blip r:embed="rId2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stCxn id="79" idx="1"/>
          </p:cNvCxnSpPr>
          <p:nvPr/>
        </p:nvCxnSpPr>
        <p:spPr bwMode="auto">
          <a:xfrm flipV="1">
            <a:off x="2026248" y="5282317"/>
            <a:ext cx="1385692" cy="390459"/>
          </a:xfrm>
          <a:prstGeom prst="straightConnector1">
            <a:avLst/>
          </a:prstGeom>
          <a:blipFill dpi="0" rotWithShape="0">
            <a:blip r:embed="rId2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79" idx="1"/>
          </p:cNvCxnSpPr>
          <p:nvPr/>
        </p:nvCxnSpPr>
        <p:spPr bwMode="auto">
          <a:xfrm flipV="1">
            <a:off x="2026248" y="5282317"/>
            <a:ext cx="2294490" cy="390459"/>
          </a:xfrm>
          <a:prstGeom prst="straightConnector1">
            <a:avLst/>
          </a:prstGeom>
          <a:blipFill dpi="0" rotWithShape="0">
            <a:blip r:embed="rId20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682842"/>
              </p:ext>
            </p:extLst>
          </p:nvPr>
        </p:nvGraphicFramePr>
        <p:xfrm>
          <a:off x="4076700" y="8751888"/>
          <a:ext cx="4432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7" name="Equation" r:id="rId32" imgW="4431960" imgH="660240" progId="Equation.DSMT4">
                  <p:embed/>
                </p:oleObj>
              </mc:Choice>
              <mc:Fallback>
                <p:oleObj name="Equation" r:id="rId32" imgW="44319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076700" y="8751888"/>
                        <a:ext cx="44323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6077"/>
              </p:ext>
            </p:extLst>
          </p:nvPr>
        </p:nvGraphicFramePr>
        <p:xfrm>
          <a:off x="9356725" y="1444625"/>
          <a:ext cx="234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8" name="Equation" r:id="rId34" imgW="939600" imgH="203040" progId="Equation.DSMT4">
                  <p:embed/>
                </p:oleObj>
              </mc:Choice>
              <mc:Fallback>
                <p:oleObj name="Equation" r:id="rId34" imgW="9396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6725" y="1444625"/>
                        <a:ext cx="234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13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802835" y="288925"/>
            <a:ext cx="11610290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(small piece of)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The DD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pulse sequence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zoo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6103" y="2438399"/>
                <a:ext cx="1135380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dirty="0" smtClean="0">
                    <a:latin typeface="Palatino Linotype"/>
                  </a:rPr>
                  <a:t>				the price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for one qubit	the payoff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</a:t>
                </a: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P</a:t>
                </a:r>
                <a:r>
                  <a:rPr lang="en-US" sz="1000" dirty="0" err="1" smtClean="0">
                    <a:latin typeface="Palatino Linotype"/>
                  </a:rPr>
                  <a:t>eriodic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>
                    <a:latin typeface="Palatino Linotype"/>
                  </a:rPr>
                  <a:t>	</a:t>
                </a:r>
                <a:r>
                  <a:rPr lang="en-US" sz="2800" dirty="0" smtClean="0">
                    <a:latin typeface="Palatino Linotype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	1</a:t>
                </a: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S</a:t>
                </a:r>
                <a:r>
                  <a:rPr lang="en-US" sz="1000" dirty="0" err="1" smtClean="0">
                    <a:latin typeface="Palatino Linotype"/>
                  </a:rPr>
                  <a:t>ymmetrized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</a:t>
                </a:r>
                <a:r>
                  <a:rPr lang="en-US" sz="1600" dirty="0" smtClean="0">
                    <a:latin typeface="Palatino Linotype"/>
                  </a:rPr>
                  <a:t>(twice PDD)</a:t>
                </a:r>
                <a:r>
                  <a:rPr lang="en-US" sz="2800" dirty="0" smtClean="0">
                    <a:latin typeface="Palatino Linotype"/>
                  </a:rPr>
                  <a:t>			2</a:t>
                </a:r>
                <a:endParaRPr lang="en-US" sz="16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C</a:t>
                </a:r>
                <a:r>
                  <a:rPr lang="en-US" sz="1000" dirty="0" err="1" smtClean="0">
                    <a:latin typeface="Palatino Linotype"/>
                  </a:rPr>
                  <a:t>oncatenated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(4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U</a:t>
                </a:r>
                <a:r>
                  <a:rPr lang="en-US" sz="1000" dirty="0" err="1" smtClean="0">
                    <a:latin typeface="Palatino Linotype"/>
                  </a:rPr>
                  <a:t>hrig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Palatino Linotype"/>
                  </a:rPr>
                  <a:t> (single error type only)</a:t>
                </a:r>
                <a:r>
                  <a:rPr lang="en-US" sz="2800" dirty="0" smtClean="0">
                    <a:latin typeface="Palatino Linotype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lvl="0" algn="l"/>
                <a:r>
                  <a:rPr lang="en-US" sz="2800" dirty="0" err="1" smtClean="0">
                    <a:latin typeface="Palatino Linotype"/>
                  </a:rPr>
                  <a:t>Q</a:t>
                </a:r>
                <a:r>
                  <a:rPr lang="en-US" sz="1000" dirty="0" err="1" smtClean="0">
                    <a:latin typeface="Palatino Linotype"/>
                  </a:rPr>
                  <a:t>uadratic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3" y="2438399"/>
                <a:ext cx="11353800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112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 bwMode="auto">
          <a:xfrm>
            <a:off x="11212662" y="2133600"/>
            <a:ext cx="1295400" cy="5257800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9515827" y="4469658"/>
            <a:ext cx="4823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sequence length &amp; min decoupling order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3080" y="2920621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3080" y="3755409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3080" y="4629257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3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ore for Less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73329" y="2260826"/>
                <a:ext cx="11201400" cy="3136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dirty="0" smtClean="0">
                    <a:latin typeface="+mn-lt"/>
                  </a:rPr>
                  <a:t>At the end of the pulse sequence: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800" dirty="0">
                  <a:latin typeface="+mn-lt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800" dirty="0" smtClean="0">
                  <a:latin typeface="+mn-lt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800" dirty="0">
                  <a:latin typeface="+mn-lt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800" dirty="0" smtClean="0">
                  <a:latin typeface="+mn-lt"/>
                </a:endParaRPr>
              </a:p>
              <a:p>
                <a:pPr algn="l"/>
                <a:endParaRPr lang="en-US" sz="2800" dirty="0" smtClean="0">
                  <a:latin typeface="+mn-lt"/>
                </a:endParaRPr>
              </a:p>
              <a:p>
                <a:pPr algn="l"/>
                <a:r>
                  <a:rPr lang="en-US" sz="2800" b="0" dirty="0" smtClean="0">
                    <a:solidFill>
                      <a:srgbClr val="FFFF00"/>
                    </a:solidFill>
                  </a:rPr>
                  <a:t>	         </a:t>
                </a:r>
                <a:r>
                  <a:rPr lang="en-US" sz="2800" b="0" dirty="0" smtClean="0">
                    <a:solidFill>
                      <a:srgbClr val="FFFF0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DD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+mn-lt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FF00"/>
                        </a:solidFill>
                        <a:latin typeface="Cambria Math"/>
                      </a:rPr>
                      <m:t>exp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⁡[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𝑇𝐻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∅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 +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l-GR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α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α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eff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sSub>
                              <m:sSubPr>
                                <m:ctrlPr>
                                  <a:rPr lang="el-GR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α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)]</m:t>
                        </m:r>
                      </m:e>
                    </m:nary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29" y="2260826"/>
                <a:ext cx="11201400" cy="3136371"/>
              </a:xfrm>
              <a:prstGeom prst="rect">
                <a:avLst/>
              </a:prstGeom>
              <a:blipFill rotWithShape="1">
                <a:blip r:embed="rId3"/>
                <a:stretch>
                  <a:fillRect l="-1088" t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170220" y="2978337"/>
            <a:ext cx="7671511" cy="1894820"/>
            <a:chOff x="4368800" y="6324600"/>
            <a:chExt cx="7671511" cy="189482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368800" y="7641334"/>
              <a:ext cx="6477000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4597400" y="687933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207000" y="687933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121400" y="687933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7416800" y="687933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8331200" y="687933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8331200" y="6859206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8940800" y="6859206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10787949" y="769620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+mn-lt"/>
                </a:rPr>
                <a:t>t</a:t>
              </a:r>
              <a:endParaRPr lang="en-US" sz="2800" i="1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73730" y="6978596"/>
              <a:ext cx="543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+mn-lt"/>
                </a:rPr>
                <a:t>…</a:t>
              </a:r>
              <a:endParaRPr lang="en-US" sz="2800" i="1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4368800" y="6338863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00" y="6338863"/>
                  <a:ext cx="66441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967767" y="6324600"/>
                  <a:ext cx="6561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7767" y="6324600"/>
                  <a:ext cx="656142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789193" y="6324600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193" y="6324600"/>
                  <a:ext cx="664413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120240" y="6341738"/>
                  <a:ext cx="612540" cy="557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0240" y="6341738"/>
                  <a:ext cx="612540" cy="5579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4572512" y="7068579"/>
                  <a:ext cx="7012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512" y="7068579"/>
                  <a:ext cx="701281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346395" y="7068579"/>
                  <a:ext cx="69301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395" y="7068579"/>
                  <a:ext cx="693010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430123" y="7090856"/>
                  <a:ext cx="7012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23" y="7090856"/>
                  <a:ext cx="701281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8355011" y="7061414"/>
                  <a:ext cx="649409" cy="557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011" y="7061414"/>
                  <a:ext cx="649409" cy="5579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 bwMode="auto">
            <a:xfrm>
              <a:off x="10083800" y="685732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9826153" y="6341738"/>
                  <a:ext cx="67063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6153" y="6341738"/>
                  <a:ext cx="670632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9908900" y="7658645"/>
                  <a:ext cx="5051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8900" y="7658645"/>
                  <a:ext cx="5051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/>
                <p:cNvSpPr/>
                <p:nvPr/>
              </p:nvSpPr>
              <p:spPr>
                <a:xfrm>
                  <a:off x="4377072" y="7591799"/>
                  <a:ext cx="58702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mc:Choice>
          <mc:Fallback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072" y="7591799"/>
                  <a:ext cx="587020" cy="52322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0145370" y="6976714"/>
                  <a:ext cx="189494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DD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38" name="Rectangle 143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5370" y="6976714"/>
                  <a:ext cx="1894941" cy="52322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 bwMode="auto">
          <a:xfrm>
            <a:off x="373329" y="1228916"/>
            <a:ext cx="116173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dirty="0" smtClean="0">
                <a:latin typeface="+mn-lt"/>
              </a:rPr>
              <a:t>CDD requires exponential number of pulses for given decoupling order.</a:t>
            </a:r>
          </a:p>
          <a:p>
            <a:pPr algn="l" eaLnBrk="1" hangingPunct="1"/>
            <a:r>
              <a:rPr lang="en-US" sz="2800" dirty="0" smtClean="0">
                <a:latin typeface="+mn-lt"/>
              </a:rPr>
              <a:t>Can we do better?</a:t>
            </a:r>
            <a:endParaRPr lang="en-US" sz="2800" dirty="0" smtClean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 bwMode="auto">
              <a:xfrm>
                <a:off x="182975" y="5560111"/>
                <a:ext cx="12847813" cy="353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US" sz="2800" dirty="0" smtClean="0">
                    <a:latin typeface="+mn-lt"/>
                  </a:rPr>
                  <a:t>The optimization problem:</a:t>
                </a:r>
              </a:p>
              <a:p>
                <a:pPr algn="l" eaLnBrk="1" hangingPunct="1"/>
                <a:r>
                  <a:rPr lang="en-US" sz="2800" dirty="0" smtClean="0">
                    <a:latin typeface="+mn-lt"/>
                  </a:rPr>
                  <a:t>Maximize the smallest decoupling order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min</m:t>
                    </m:r>
                    <m:r>
                      <a:rPr lang="en-US" sz="2800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while minimizing the number</a:t>
                </a:r>
              </a:p>
              <a:p>
                <a:pPr algn="l" eaLnBrk="1" hangingPunct="1"/>
                <a:r>
                  <a:rPr lang="en-US" sz="2800" dirty="0" smtClean="0">
                    <a:latin typeface="+mn-lt"/>
                  </a:rPr>
                  <a:t>of pulses </a:t>
                </a:r>
                <a:r>
                  <a:rPr lang="en-US" sz="2800" i="1" dirty="0" smtClean="0">
                    <a:latin typeface="+mn-lt"/>
                  </a:rPr>
                  <a:t>K</a:t>
                </a:r>
                <a:r>
                  <a:rPr lang="en-US" sz="2800" dirty="0" smtClean="0">
                    <a:latin typeface="+mn-lt"/>
                  </a:rPr>
                  <a:t>. </a:t>
                </a:r>
              </a:p>
              <a:p>
                <a:pPr algn="l" eaLnBrk="1" hangingPunct="1"/>
                <a:endParaRPr lang="en-US" sz="2800" dirty="0">
                  <a:latin typeface="+mn-lt"/>
                </a:endParaRPr>
              </a:p>
              <a:p>
                <a:pPr algn="l" eaLnBrk="1" hangingPunct="1"/>
                <a:r>
                  <a:rPr lang="en-US" sz="2800" dirty="0" smtClean="0">
                    <a:latin typeface="+mn-lt"/>
                  </a:rPr>
                  <a:t>Or: what is the smallest number of pulses such that the first </a:t>
                </a:r>
                <a:r>
                  <a:rPr lang="en-US" sz="2800" i="1" dirty="0" smtClean="0">
                    <a:latin typeface="+mn-lt"/>
                  </a:rPr>
                  <a:t>N</a:t>
                </a:r>
                <a:r>
                  <a:rPr lang="en-US" sz="2800" dirty="0" smtClean="0">
                    <a:latin typeface="+mn-lt"/>
                  </a:rPr>
                  <a:t> terms in the </a:t>
                </a:r>
              </a:p>
              <a:p>
                <a:pPr algn="l" eaLnBrk="1" hangingPunct="1"/>
                <a:r>
                  <a:rPr lang="en-US" sz="2800" dirty="0" smtClean="0">
                    <a:latin typeface="+mn-lt"/>
                  </a:rPr>
                  <a:t>Dyson series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00"/>
                            </a:solidFill>
                            <a:latin typeface="Cambria Math"/>
                          </a:rPr>
                          <m:t>DD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vanish, for an arbitrary bath?</a:t>
                </a:r>
              </a:p>
              <a:p>
                <a:pPr algn="l" eaLnBrk="1" hangingPunct="1"/>
                <a:endParaRPr lang="en-US" sz="2800" dirty="0">
                  <a:latin typeface="+mn-lt"/>
                </a:endParaRPr>
              </a:p>
              <a:p>
                <a:pPr algn="l" eaLnBrk="1" hangingPunct="1"/>
                <a:r>
                  <a:rPr lang="en-US" sz="2800" dirty="0" smtClean="0">
                    <a:latin typeface="+mn-lt"/>
                  </a:rPr>
                  <a:t>Answer: </a:t>
                </a:r>
                <a:r>
                  <a:rPr lang="en-US" sz="2800" i="1" dirty="0" smtClean="0">
                    <a:latin typeface="+mn-lt"/>
                  </a:rPr>
                  <a:t>N</a:t>
                </a:r>
                <a:r>
                  <a:rPr lang="en-US" sz="2800" dirty="0" smtClean="0">
                    <a:latin typeface="+mn-lt"/>
                  </a:rPr>
                  <a:t> for pure dephasing,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+mn-lt"/>
                  </a:rPr>
                  <a:t> for general single-qubit decoherence</a:t>
                </a: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975" y="5560111"/>
                <a:ext cx="12847813" cy="3539430"/>
              </a:xfrm>
              <a:prstGeom prst="rect">
                <a:avLst/>
              </a:prstGeom>
              <a:blipFill rotWithShape="1">
                <a:blip r:embed="rId17"/>
                <a:stretch>
                  <a:fillRect l="-949" t="-1893" b="-37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8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Uhrig</a:t>
            </a:r>
            <a:r>
              <a:rPr lang="en-US" dirty="0" smtClean="0"/>
              <a:t> DD: choose those intervals well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1050" y="1986846"/>
            <a:ext cx="12234980" cy="1142101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halkboard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halkboard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halkboard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halkboard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halkboard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halkboar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halkboar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halkboar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Chalkboard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smtClean="0"/>
              <a:t>Suppresses </a:t>
            </a:r>
            <a:r>
              <a:rPr lang="en-US" altLang="zh-CN" sz="2800" b="1" dirty="0" smtClean="0">
                <a:solidFill>
                  <a:srgbClr val="65D7FF"/>
                </a:solidFill>
              </a:rPr>
              <a:t>single-axis</a:t>
            </a:r>
            <a:r>
              <a:rPr lang="en-US" altLang="zh-CN" sz="2800" dirty="0" smtClean="0"/>
              <a:t> decoherence to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th order with only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 pulses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800" dirty="0" smtClean="0"/>
              <a:t>Optimal for ideal pulses, sharp high-frequency cutoff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dirty="0" smtClean="0"/>
          </a:p>
          <a:p>
            <a:pPr eaLnBrk="1" hangingPunct="1">
              <a:lnSpc>
                <a:spcPct val="90000"/>
              </a:lnSpc>
            </a:pPr>
            <a:endParaRPr lang="en-US" altLang="zh-CN" sz="2800" dirty="0"/>
          </a:p>
        </p:txBody>
      </p:sp>
      <p:sp>
        <p:nvSpPr>
          <p:cNvPr id="4" name="Line 169"/>
          <p:cNvSpPr>
            <a:spLocks noChangeShapeType="1"/>
          </p:cNvSpPr>
          <p:nvPr/>
        </p:nvSpPr>
        <p:spPr bwMode="auto">
          <a:xfrm>
            <a:off x="7703535" y="6169100"/>
            <a:ext cx="0" cy="16368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5" name="Line 168"/>
          <p:cNvSpPr>
            <a:spLocks noChangeShapeType="1"/>
          </p:cNvSpPr>
          <p:nvPr/>
        </p:nvSpPr>
        <p:spPr bwMode="auto">
          <a:xfrm>
            <a:off x="6649153" y="4730893"/>
            <a:ext cx="0" cy="30660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6" name="Line 162"/>
          <p:cNvSpPr>
            <a:spLocks noChangeShapeType="1"/>
          </p:cNvSpPr>
          <p:nvPr/>
        </p:nvSpPr>
        <p:spPr bwMode="auto">
          <a:xfrm flipV="1">
            <a:off x="4271714" y="4785079"/>
            <a:ext cx="2384213" cy="29351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7" name="Line 163"/>
          <p:cNvSpPr>
            <a:spLocks noChangeShapeType="1"/>
          </p:cNvSpPr>
          <p:nvPr/>
        </p:nvSpPr>
        <p:spPr bwMode="auto">
          <a:xfrm flipH="1" flipV="1">
            <a:off x="1781385" y="4846040"/>
            <a:ext cx="2467750" cy="29531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8" name="Line 164"/>
          <p:cNvSpPr>
            <a:spLocks noChangeShapeType="1"/>
          </p:cNvSpPr>
          <p:nvPr/>
        </p:nvSpPr>
        <p:spPr bwMode="auto">
          <a:xfrm flipH="1" flipV="1">
            <a:off x="3280552" y="3976795"/>
            <a:ext cx="943751" cy="3777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9" name="Line 165"/>
          <p:cNvSpPr>
            <a:spLocks noChangeShapeType="1"/>
          </p:cNvSpPr>
          <p:nvPr/>
        </p:nvSpPr>
        <p:spPr bwMode="auto">
          <a:xfrm flipH="1" flipV="1">
            <a:off x="821828" y="6137489"/>
            <a:ext cx="3434081" cy="16165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Line 166"/>
          <p:cNvSpPr>
            <a:spLocks noChangeShapeType="1"/>
          </p:cNvSpPr>
          <p:nvPr/>
        </p:nvSpPr>
        <p:spPr bwMode="auto">
          <a:xfrm flipV="1">
            <a:off x="4255910" y="3963250"/>
            <a:ext cx="866987" cy="37908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Line 167"/>
          <p:cNvSpPr>
            <a:spLocks noChangeShapeType="1"/>
          </p:cNvSpPr>
          <p:nvPr/>
        </p:nvSpPr>
        <p:spPr bwMode="auto">
          <a:xfrm flipV="1">
            <a:off x="4271713" y="6153293"/>
            <a:ext cx="3420534" cy="1596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Line 161"/>
          <p:cNvSpPr>
            <a:spLocks noChangeShapeType="1"/>
          </p:cNvSpPr>
          <p:nvPr/>
        </p:nvSpPr>
        <p:spPr bwMode="auto">
          <a:xfrm flipV="1">
            <a:off x="5116121" y="3927127"/>
            <a:ext cx="0" cy="3851769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Arc 160"/>
          <p:cNvSpPr>
            <a:spLocks/>
          </p:cNvSpPr>
          <p:nvPr/>
        </p:nvSpPr>
        <p:spPr bwMode="auto">
          <a:xfrm>
            <a:off x="462842" y="3852620"/>
            <a:ext cx="7586133" cy="3912728"/>
          </a:xfrm>
          <a:custGeom>
            <a:avLst/>
            <a:gdLst>
              <a:gd name="T0" fmla="*/ 2147483647 w 43200"/>
              <a:gd name="T1" fmla="*/ 2147483647 h 21801"/>
              <a:gd name="T2" fmla="*/ 2147483647 w 43200"/>
              <a:gd name="T3" fmla="*/ 2147483647 h 21801"/>
              <a:gd name="T4" fmla="*/ 2147483647 w 43200"/>
              <a:gd name="T5" fmla="*/ 2147483647 h 21801"/>
              <a:gd name="T6" fmla="*/ 0 60000 65536"/>
              <a:gd name="T7" fmla="*/ 0 60000 65536"/>
              <a:gd name="T8" fmla="*/ 0 60000 65536"/>
              <a:gd name="T9" fmla="*/ 0 w 43200"/>
              <a:gd name="T10" fmla="*/ 0 h 21801"/>
              <a:gd name="T11" fmla="*/ 43200 w 43200"/>
              <a:gd name="T12" fmla="*/ 21801 h 21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01" fill="none" extrusionOk="0">
                <a:moveTo>
                  <a:pt x="0" y="21801"/>
                </a:moveTo>
                <a:cubicBezTo>
                  <a:pt x="0" y="21734"/>
                  <a:pt x="0" y="216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801" stroke="0" extrusionOk="0">
                <a:moveTo>
                  <a:pt x="0" y="21801"/>
                </a:moveTo>
                <a:cubicBezTo>
                  <a:pt x="0" y="21734"/>
                  <a:pt x="0" y="216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32" tIns="65017" rIns="130032" bIns="65017" anchor="ctr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Line 170"/>
          <p:cNvSpPr>
            <a:spLocks noChangeShapeType="1"/>
          </p:cNvSpPr>
          <p:nvPr/>
        </p:nvSpPr>
        <p:spPr bwMode="auto">
          <a:xfrm>
            <a:off x="3285064" y="4012919"/>
            <a:ext cx="54187" cy="379306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Line 171"/>
          <p:cNvSpPr>
            <a:spLocks noChangeShapeType="1"/>
          </p:cNvSpPr>
          <p:nvPr/>
        </p:nvSpPr>
        <p:spPr bwMode="auto">
          <a:xfrm>
            <a:off x="1779126" y="4864104"/>
            <a:ext cx="18062" cy="294865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363500" y="7794698"/>
            <a:ext cx="771256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Rectangle 64"/>
          <p:cNvSpPr>
            <a:spLocks noChangeArrowheads="1"/>
          </p:cNvSpPr>
          <p:nvPr/>
        </p:nvSpPr>
        <p:spPr bwMode="auto">
          <a:xfrm>
            <a:off x="7640317" y="7489899"/>
            <a:ext cx="101601" cy="33189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30032" tIns="65017" rIns="130032" bIns="65017" anchor="ctr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kumimoji="1" lang="en-US" sz="3400">
              <a:solidFill>
                <a:schemeClr val="tx1"/>
              </a:solidFill>
              <a:latin typeface="Times New Roman" pitchFamily="18" charset="0"/>
              <a:ea typeface="新細明體" charset="-120"/>
              <a:cs typeface="+mn-cs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6594970" y="7489899"/>
            <a:ext cx="101599" cy="33189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30032" tIns="65017" rIns="130032" bIns="65017" anchor="ctr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kumimoji="1" lang="en-US" sz="3400">
              <a:solidFill>
                <a:schemeClr val="tx1"/>
              </a:solidFill>
              <a:latin typeface="Times New Roman" pitchFamily="18" charset="0"/>
              <a:ea typeface="新細明體" charset="-120"/>
              <a:cs typeface="+mn-cs"/>
            </a:endParaRPr>
          </a:p>
        </p:txBody>
      </p:sp>
      <p:sp>
        <p:nvSpPr>
          <p:cNvPr id="19" name="Rectangle 71"/>
          <p:cNvSpPr>
            <a:spLocks noChangeArrowheads="1"/>
          </p:cNvSpPr>
          <p:nvPr/>
        </p:nvSpPr>
        <p:spPr bwMode="auto">
          <a:xfrm>
            <a:off x="5059681" y="7489899"/>
            <a:ext cx="101599" cy="33189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30032" tIns="65017" rIns="130032" bIns="65017" anchor="ctr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kumimoji="1" lang="en-US" sz="3400">
              <a:solidFill>
                <a:schemeClr val="tx1"/>
              </a:solidFill>
              <a:latin typeface="Times New Roman" pitchFamily="18" charset="0"/>
              <a:ea typeface="新細明體" charset="-120"/>
              <a:cs typeface="+mn-cs"/>
            </a:endParaRPr>
          </a:p>
        </p:txBody>
      </p:sp>
      <p:sp>
        <p:nvSpPr>
          <p:cNvPr id="20" name="Rectangle 72"/>
          <p:cNvSpPr>
            <a:spLocks noChangeArrowheads="1"/>
          </p:cNvSpPr>
          <p:nvPr/>
        </p:nvSpPr>
        <p:spPr bwMode="auto">
          <a:xfrm>
            <a:off x="3287321" y="7503447"/>
            <a:ext cx="101601" cy="33189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30032" tIns="65017" rIns="130032" bIns="65017" anchor="ctr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kumimoji="1" lang="en-US" sz="3400">
              <a:solidFill>
                <a:schemeClr val="tx1"/>
              </a:solidFill>
              <a:latin typeface="Times New Roman" pitchFamily="18" charset="0"/>
              <a:ea typeface="新細明體" charset="-120"/>
              <a:cs typeface="+mn-cs"/>
            </a:endParaRPr>
          </a:p>
        </p:txBody>
      </p:sp>
      <p:sp>
        <p:nvSpPr>
          <p:cNvPr id="21" name="Rectangle 159"/>
          <p:cNvSpPr>
            <a:spLocks noChangeArrowheads="1"/>
          </p:cNvSpPr>
          <p:nvPr/>
        </p:nvSpPr>
        <p:spPr bwMode="auto">
          <a:xfrm>
            <a:off x="1738487" y="7462807"/>
            <a:ext cx="101601" cy="33189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30032" tIns="65017" rIns="130032" bIns="65017" anchor="ctr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kumimoji="1" lang="en-US" sz="3400">
              <a:solidFill>
                <a:schemeClr val="tx1"/>
              </a:solidFill>
              <a:latin typeface="Times New Roman" pitchFamily="18" charset="0"/>
              <a:ea typeface="新細明體" charset="-120"/>
              <a:cs typeface="+mn-cs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482277"/>
              </p:ext>
            </p:extLst>
          </p:nvPr>
        </p:nvGraphicFramePr>
        <p:xfrm>
          <a:off x="0" y="7510221"/>
          <a:ext cx="386081" cy="45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5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510221"/>
                        <a:ext cx="386081" cy="456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68340"/>
              </p:ext>
            </p:extLst>
          </p:nvPr>
        </p:nvGraphicFramePr>
        <p:xfrm>
          <a:off x="8148318" y="7523768"/>
          <a:ext cx="352213" cy="48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6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318" y="7523768"/>
                        <a:ext cx="352213" cy="48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169"/>
          <p:cNvSpPr>
            <a:spLocks noChangeShapeType="1"/>
          </p:cNvSpPr>
          <p:nvPr/>
        </p:nvSpPr>
        <p:spPr bwMode="auto">
          <a:xfrm>
            <a:off x="812797" y="6153293"/>
            <a:ext cx="0" cy="166624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32" tIns="65017" rIns="130032" bIns="65017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chemeClr val="tx1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765388" y="7476351"/>
            <a:ext cx="101599" cy="33189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30032" tIns="65017" rIns="130032" bIns="65017" anchor="ctr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kumimoji="1" lang="en-US" sz="3400">
              <a:solidFill>
                <a:schemeClr val="tx1"/>
              </a:solidFill>
              <a:latin typeface="Times New Roman" pitchFamily="18" charset="0"/>
              <a:ea typeface="新細明體" charset="-120"/>
              <a:cs typeface="+mn-cs"/>
            </a:endParaRPr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45367"/>
              </p:ext>
            </p:extLst>
          </p:nvPr>
        </p:nvGraphicFramePr>
        <p:xfrm>
          <a:off x="9125938" y="5107942"/>
          <a:ext cx="3501814" cy="186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Equation" r:id="rId8" imgW="1244520" imgH="660240" progId="Equation.DSMT4">
                  <p:embed/>
                </p:oleObj>
              </mc:Choice>
              <mc:Fallback>
                <p:oleObj name="Equation" r:id="rId8" imgW="12445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938" y="5107942"/>
                        <a:ext cx="3501814" cy="1860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070381"/>
              </p:ext>
            </p:extLst>
          </p:nvPr>
        </p:nvGraphicFramePr>
        <p:xfrm>
          <a:off x="5630898" y="5988479"/>
          <a:ext cx="699911" cy="697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8" name="Equation" r:id="rId10" imgW="241200" imgH="241200" progId="Equation.DSMT4">
                  <p:embed/>
                </p:oleObj>
              </mc:Choice>
              <mc:Fallback>
                <p:oleObj name="Equation" r:id="rId10" imgW="241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30898" y="5988479"/>
                        <a:ext cx="699911" cy="697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rc 27"/>
          <p:cNvSpPr/>
          <p:nvPr/>
        </p:nvSpPr>
        <p:spPr>
          <a:xfrm rot="558930">
            <a:off x="3864867" y="5930493"/>
            <a:ext cx="3237338" cy="4147537"/>
          </a:xfrm>
          <a:prstGeom prst="arc">
            <a:avLst>
              <a:gd name="adj1" fmla="val 15993558"/>
              <a:gd name="adj2" fmla="val 205003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32" tIns="65017" rIns="130032" bIns="65017" rtlCol="0" anchor="ctr"/>
          <a:lstStyle/>
          <a:p>
            <a:pPr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/>
          </a:p>
        </p:txBody>
      </p:sp>
      <p:sp>
        <p:nvSpPr>
          <p:cNvPr id="29" name="Right Brace 28"/>
          <p:cNvSpPr/>
          <p:nvPr/>
        </p:nvSpPr>
        <p:spPr>
          <a:xfrm rot="16200000">
            <a:off x="11487572" y="4412897"/>
            <a:ext cx="433493" cy="11778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32" tIns="65017" rIns="130032" bIns="65017" rtlCol="0" anchor="ctr"/>
          <a:lstStyle/>
          <a:p>
            <a:pPr defTabSz="1300326" fontAlgn="auto">
              <a:spcBef>
                <a:spcPts val="0"/>
              </a:spcBef>
              <a:spcAft>
                <a:spcPts val="0"/>
              </a:spcAft>
            </a:pPr>
            <a:endParaRPr lang="en-US" sz="260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68472"/>
              </p:ext>
            </p:extLst>
          </p:nvPr>
        </p:nvGraphicFramePr>
        <p:xfrm>
          <a:off x="11595945" y="4271674"/>
          <a:ext cx="478649" cy="69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9" name="Equation" r:id="rId12" imgW="164880" imgH="241200" progId="Equation.DSMT4">
                  <p:embed/>
                </p:oleObj>
              </mc:Choice>
              <mc:Fallback>
                <p:oleObj name="Equation" r:id="rId12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5945" y="4271674"/>
                        <a:ext cx="478649" cy="699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338308" y="7821793"/>
                <a:ext cx="3815464" cy="888959"/>
              </a:xfrm>
              <a:prstGeom prst="rect">
                <a:avLst/>
              </a:prstGeom>
            </p:spPr>
            <p:txBody>
              <a:bodyPr wrap="none" lIns="130032" tIns="65017" rIns="130032" bIns="65017">
                <a:spAutoFit/>
              </a:bodyPr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lang="en-US" sz="2600" i="1">
                          <a:solidFill>
                            <a:srgbClr val="FFFF00"/>
                          </a:solidFill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FFFF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solidFill>
                            <a:srgbClr val="FFFF00"/>
                          </a:solidFill>
                          <a:latin typeface="Cambria Math"/>
                          <a:ea typeface="+mn-ea"/>
                          <a:cs typeface="+mn-cs"/>
                        </a:rPr>
                        <m:t>(1−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FFFF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  <m: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600" i="1">
                          <a:solidFill>
                            <a:srgbClr val="FFFF00"/>
                          </a:solidFill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  <a:latin typeface="Palatino Linotype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308" y="7821793"/>
                <a:ext cx="3815464" cy="88895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59526" y="7740748"/>
                <a:ext cx="676463" cy="531426"/>
              </a:xfrm>
              <a:prstGeom prst="rect">
                <a:avLst/>
              </a:prstGeom>
            </p:spPr>
            <p:txBody>
              <a:bodyPr wrap="none" lIns="130032" tIns="65017" rIns="130032" bIns="65017">
                <a:spAutoFit/>
              </a:bodyPr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Palatino Linotype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6" y="7740748"/>
                <a:ext cx="676463" cy="53142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326486" y="3750284"/>
            <a:ext cx="6041458" cy="531426"/>
          </a:xfrm>
          <a:prstGeom prst="rect">
            <a:avLst/>
          </a:prstGeom>
          <a:noFill/>
        </p:spPr>
        <p:txBody>
          <a:bodyPr wrap="none" lIns="130032" tIns="65017" rIns="130032" bIns="65017" rtlCol="0">
            <a:spAutoFit/>
          </a:bodyPr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Palatino Linotype"/>
                <a:ea typeface="+mn-ea"/>
                <a:cs typeface="+mn-cs"/>
              </a:rPr>
              <a:t>divide semicircle into </a:t>
            </a:r>
            <a:r>
              <a:rPr lang="en-US" sz="2600" i="1" dirty="0">
                <a:solidFill>
                  <a:schemeClr val="tx1"/>
                </a:solidFill>
                <a:latin typeface="Palatino Linotype"/>
                <a:ea typeface="+mn-ea"/>
                <a:cs typeface="+mn-cs"/>
              </a:rPr>
              <a:t>N</a:t>
            </a:r>
            <a:r>
              <a:rPr lang="en-US" sz="2600" dirty="0">
                <a:solidFill>
                  <a:schemeClr val="tx1"/>
                </a:solidFill>
                <a:latin typeface="Palatino Linotype"/>
                <a:ea typeface="+mn-ea"/>
                <a:cs typeface="+mn-cs"/>
              </a:rPr>
              <a:t>+1 equal angles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668527" y="7838802"/>
            <a:ext cx="0" cy="330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40039161"/>
              </p:ext>
            </p:extLst>
          </p:nvPr>
        </p:nvGraphicFramePr>
        <p:xfrm>
          <a:off x="4795838" y="1209675"/>
          <a:ext cx="362743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0" name="Equation" r:id="rId16" imgW="1282680" imgH="228600" progId="Equation.DSMT4">
                  <p:embed/>
                </p:oleObj>
              </mc:Choice>
              <mc:Fallback>
                <p:oleObj name="Equation" r:id="rId16" imgW="128268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209675"/>
                        <a:ext cx="3627437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59"/>
          <p:cNvSpPr>
            <a:spLocks noChangeArrowheads="1"/>
          </p:cNvSpPr>
          <p:nvPr/>
        </p:nvSpPr>
        <p:spPr bwMode="auto">
          <a:xfrm>
            <a:off x="563231" y="3418390"/>
            <a:ext cx="101601" cy="33189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130032" tIns="65017" rIns="130032" bIns="65017" anchor="ctr"/>
          <a:lstStyle/>
          <a:p>
            <a:pPr algn="l" defTabSz="1300326" fontAlgn="auto">
              <a:spcBef>
                <a:spcPts val="0"/>
              </a:spcBef>
              <a:spcAft>
                <a:spcPts val="0"/>
              </a:spcAft>
            </a:pPr>
            <a:endParaRPr kumimoji="1" lang="en-US" sz="3400">
              <a:solidFill>
                <a:schemeClr val="tx1"/>
              </a:solidFill>
              <a:latin typeface="Times New Roman" pitchFamily="18" charset="0"/>
              <a:ea typeface="新細明體" charset="-12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65388" y="3329400"/>
            <a:ext cx="1664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dirty="0" smtClean="0">
                <a:latin typeface="+mn-lt"/>
              </a:rPr>
              <a:t>= </a:t>
            </a:r>
            <a:r>
              <a:rPr lang="en-US" sz="2800" i="1" dirty="0" smtClean="0">
                <a:latin typeface="+mn-lt"/>
              </a:rPr>
              <a:t>X</a:t>
            </a:r>
            <a:r>
              <a:rPr lang="en-US" sz="2800" dirty="0" smtClean="0">
                <a:latin typeface="+mn-lt"/>
              </a:rPr>
              <a:t> pulse</a:t>
            </a:r>
            <a:endParaRPr lang="en-US" sz="2800" dirty="0" smtClean="0">
              <a:latin typeface="+mn-lt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639524"/>
              </p:ext>
            </p:extLst>
          </p:nvPr>
        </p:nvGraphicFramePr>
        <p:xfrm>
          <a:off x="3984625" y="8937625"/>
          <a:ext cx="5219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1" name="Equation" r:id="rId18" imgW="5219640" imgH="507960" progId="Equation.DSMT4">
                  <p:embed/>
                </p:oleObj>
              </mc:Choice>
              <mc:Fallback>
                <p:oleObj name="Equation" r:id="rId18" imgW="52196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84625" y="8937625"/>
                        <a:ext cx="5219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664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98684" y="1761264"/>
            <a:ext cx="12639687" cy="100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2" tIns="65017" rIns="130032" bIns="650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defTabSz="13003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Quadratic DD (QDD): </a:t>
            </a:r>
            <a:endParaRPr lang="en-US" altLang="zh-CN" sz="2800" b="1" dirty="0" smtClean="0">
              <a:solidFill>
                <a:srgbClr val="000000"/>
              </a:solidFill>
              <a:latin typeface="Palatino Linotype"/>
              <a:cs typeface="+mn-cs"/>
            </a:endParaRPr>
          </a:p>
          <a:p>
            <a:pPr algn="l" defTabSz="13003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Palatino Linotype"/>
                <a:cs typeface="+mn-cs"/>
              </a:rPr>
              <a:t>a </a:t>
            </a: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nesting of two types (e.g., X and Z) </a:t>
            </a:r>
            <a:r>
              <a:rPr lang="en-US" altLang="zh-CN" sz="2800" b="1" dirty="0" smtClean="0">
                <a:solidFill>
                  <a:srgbClr val="000000"/>
                </a:solidFill>
                <a:latin typeface="Palatino Linotype"/>
                <a:cs typeface="+mn-cs"/>
              </a:rPr>
              <a:t>of </a:t>
            </a: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UDD sequences.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47690"/>
            <a:ext cx="13004800" cy="744135"/>
          </a:xfrm>
          <a:prstGeom prst="rect">
            <a:avLst/>
          </a:prstGeom>
          <a:solidFill>
            <a:srgbClr val="000099"/>
          </a:solidFill>
        </p:spPr>
        <p:txBody>
          <a:bodyPr wrap="square" lIns="130032" tIns="65017" rIns="130032" bIns="65017" rtlCol="0">
            <a:spAutoFit/>
          </a:bodyPr>
          <a:lstStyle/>
          <a:p>
            <a:pPr defTabSz="130032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dirty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How </a:t>
            </a:r>
            <a:r>
              <a:rPr lang="en-US" altLang="zh-CN" sz="4000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about </a:t>
            </a:r>
            <a:r>
              <a:rPr lang="en-US" altLang="zh-CN" sz="4000" i="1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general</a:t>
            </a:r>
            <a:r>
              <a:rPr lang="en-US" altLang="zh-CN" sz="4000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 </a:t>
            </a:r>
            <a:r>
              <a:rPr lang="en-US" altLang="zh-CN" sz="4000" dirty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qubit decoherence?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6276092"/>
              </p:ext>
            </p:extLst>
          </p:nvPr>
        </p:nvGraphicFramePr>
        <p:xfrm>
          <a:off x="3144838" y="1209675"/>
          <a:ext cx="69310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Equation" r:id="rId4" imgW="2450880" imgH="228600" progId="Equation.DSMT4">
                  <p:embed/>
                </p:oleObj>
              </mc:Choice>
              <mc:Fallback>
                <p:oleObj name="Equation" r:id="rId4" imgW="2450880" imgH="228600" progId="Equation.DSMT4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1209675"/>
                        <a:ext cx="69310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595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 txBox="1">
            <a:spLocks noChangeArrowheads="1"/>
          </p:cNvSpPr>
          <p:nvPr/>
        </p:nvSpPr>
        <p:spPr bwMode="auto">
          <a:xfrm>
            <a:off x="50800" y="25400"/>
            <a:ext cx="12915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</a:rPr>
              <a:t>Origins: </a:t>
            </a:r>
            <a:r>
              <a:rPr lang="en-US" sz="4600" dirty="0" smtClean="0">
                <a:solidFill>
                  <a:schemeClr val="tx1"/>
                </a:solidFill>
                <a:latin typeface="+mj-lt"/>
              </a:rPr>
              <a:t>Hahn </a:t>
            </a:r>
            <a:r>
              <a:rPr lang="en-US" sz="4600" dirty="0" smtClean="0">
                <a:solidFill>
                  <a:schemeClr val="tx1"/>
                </a:solidFill>
                <a:latin typeface="+mj-lt"/>
              </a:rPr>
              <a:t>Spin Echo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22400"/>
            <a:ext cx="129667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100"/>
            <a:ext cx="33782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419600"/>
            <a:ext cx="34036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84700"/>
            <a:ext cx="57023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3"/>
          <p:cNvGrpSpPr>
            <a:grpSpLocks/>
          </p:cNvGrpSpPr>
          <p:nvPr/>
        </p:nvGrpSpPr>
        <p:grpSpPr bwMode="auto">
          <a:xfrm>
            <a:off x="575734" y="8243149"/>
            <a:ext cx="12020409" cy="706684"/>
            <a:chOff x="255" y="3841"/>
            <a:chExt cx="5324" cy="313"/>
          </a:xfrm>
        </p:grpSpPr>
        <p:graphicFrame>
          <p:nvGraphicFramePr>
            <p:cNvPr id="25604" name="Object 4"/>
            <p:cNvGraphicFramePr>
              <a:graphicFrameLocks noChangeAspect="1"/>
            </p:cNvGraphicFramePr>
            <p:nvPr/>
          </p:nvGraphicFramePr>
          <p:xfrm>
            <a:off x="5358" y="3841"/>
            <a:ext cx="221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0" name="Equation" r:id="rId4" imgW="126720" imgH="177480" progId="Equation.DSMT4">
                    <p:embed/>
                  </p:oleObj>
                </mc:Choice>
                <mc:Fallback>
                  <p:oleObj name="Equation" r:id="rId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8" y="3841"/>
                          <a:ext cx="221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255" y="3863"/>
            <a:ext cx="242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1"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" y="3863"/>
                          <a:ext cx="242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5" name="Line 21"/>
            <p:cNvSpPr>
              <a:spLocks noChangeShapeType="1"/>
            </p:cNvSpPr>
            <p:nvPr/>
          </p:nvSpPr>
          <p:spPr bwMode="auto">
            <a:xfrm>
              <a:off x="499" y="4018"/>
              <a:ext cx="4811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10" name="Group 287"/>
          <p:cNvGrpSpPr>
            <a:grpSpLocks/>
          </p:cNvGrpSpPr>
          <p:nvPr/>
        </p:nvGrpSpPr>
        <p:grpSpPr bwMode="auto">
          <a:xfrm>
            <a:off x="1246293" y="3185725"/>
            <a:ext cx="10737991" cy="5545102"/>
            <a:chOff x="-1110" y="416"/>
            <a:chExt cx="4756" cy="2456"/>
          </a:xfrm>
        </p:grpSpPr>
        <p:sp>
          <p:nvSpPr>
            <p:cNvPr id="25630" name="Line 170"/>
            <p:cNvSpPr>
              <a:spLocks noChangeShapeType="1"/>
            </p:cNvSpPr>
            <p:nvPr/>
          </p:nvSpPr>
          <p:spPr bwMode="auto">
            <a:xfrm>
              <a:off x="-657" y="1409"/>
              <a:ext cx="20" cy="1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31" name="Line 170"/>
            <p:cNvSpPr>
              <a:spLocks noChangeShapeType="1"/>
            </p:cNvSpPr>
            <p:nvPr/>
          </p:nvSpPr>
          <p:spPr bwMode="auto">
            <a:xfrm>
              <a:off x="525" y="535"/>
              <a:ext cx="27" cy="2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32" name="Line 161"/>
            <p:cNvSpPr>
              <a:spLocks noChangeShapeType="1"/>
            </p:cNvSpPr>
            <p:nvPr/>
          </p:nvSpPr>
          <p:spPr bwMode="auto">
            <a:xfrm flipV="1">
              <a:off x="2023" y="535"/>
              <a:ext cx="2" cy="22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33" name="Line 168"/>
            <p:cNvSpPr>
              <a:spLocks noChangeShapeType="1"/>
            </p:cNvSpPr>
            <p:nvPr/>
          </p:nvSpPr>
          <p:spPr bwMode="auto">
            <a:xfrm>
              <a:off x="3207" y="1420"/>
              <a:ext cx="1" cy="14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34" name="Line 166"/>
            <p:cNvSpPr>
              <a:spLocks noChangeShapeType="1"/>
            </p:cNvSpPr>
            <p:nvPr/>
          </p:nvSpPr>
          <p:spPr bwMode="auto">
            <a:xfrm rot="-2160000">
              <a:off x="1055" y="2103"/>
              <a:ext cx="237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35" name="Line 166"/>
            <p:cNvSpPr>
              <a:spLocks noChangeShapeType="1"/>
            </p:cNvSpPr>
            <p:nvPr/>
          </p:nvSpPr>
          <p:spPr bwMode="auto">
            <a:xfrm rot="-4320000">
              <a:off x="453" y="1680"/>
              <a:ext cx="237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36" name="Line 166"/>
            <p:cNvSpPr>
              <a:spLocks noChangeShapeType="1"/>
            </p:cNvSpPr>
            <p:nvPr/>
          </p:nvSpPr>
          <p:spPr bwMode="auto">
            <a:xfrm rot="4320000">
              <a:off x="-295" y="1674"/>
              <a:ext cx="237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37" name="Line 166"/>
            <p:cNvSpPr>
              <a:spLocks noChangeShapeType="1"/>
            </p:cNvSpPr>
            <p:nvPr/>
          </p:nvSpPr>
          <p:spPr bwMode="auto">
            <a:xfrm rot="2160000">
              <a:off x="-875" y="2117"/>
              <a:ext cx="237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38" name="Arc 160"/>
            <p:cNvSpPr>
              <a:spLocks/>
            </p:cNvSpPr>
            <p:nvPr/>
          </p:nvSpPr>
          <p:spPr bwMode="auto">
            <a:xfrm>
              <a:off x="-1110" y="416"/>
              <a:ext cx="4756" cy="2420"/>
            </a:xfrm>
            <a:custGeom>
              <a:avLst/>
              <a:gdLst>
                <a:gd name="T0" fmla="*/ 25489918 w 43200"/>
                <a:gd name="T1" fmla="*/ 238379452 h 21801"/>
                <a:gd name="T2" fmla="*/ 236422042 w 43200"/>
                <a:gd name="T3" fmla="*/ 238379452 h 21801"/>
                <a:gd name="T4" fmla="*/ 236422042 w 43200"/>
                <a:gd name="T5" fmla="*/ 238379452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11" name="Group 302"/>
          <p:cNvGrpSpPr>
            <a:grpSpLocks/>
          </p:cNvGrpSpPr>
          <p:nvPr/>
        </p:nvGrpSpPr>
        <p:grpSpPr bwMode="auto">
          <a:xfrm>
            <a:off x="2246493" y="8216054"/>
            <a:ext cx="8845973" cy="512515"/>
            <a:chOff x="-3729" y="1301"/>
            <a:chExt cx="3918" cy="227"/>
          </a:xfrm>
        </p:grpSpPr>
        <p:grpSp>
          <p:nvGrpSpPr>
            <p:cNvPr id="25624" name="Group 283"/>
            <p:cNvGrpSpPr>
              <a:grpSpLocks/>
            </p:cNvGrpSpPr>
            <p:nvPr/>
          </p:nvGrpSpPr>
          <p:grpSpPr bwMode="auto">
            <a:xfrm>
              <a:off x="-3729" y="1301"/>
              <a:ext cx="1250" cy="213"/>
              <a:chOff x="979" y="3791"/>
              <a:chExt cx="1250" cy="213"/>
            </a:xfrm>
          </p:grpSpPr>
          <p:sp>
            <p:nvSpPr>
              <p:cNvPr id="25628" name="Rectangle 72"/>
              <p:cNvSpPr>
                <a:spLocks noChangeArrowheads="1"/>
              </p:cNvSpPr>
              <p:nvPr/>
            </p:nvSpPr>
            <p:spPr bwMode="auto">
              <a:xfrm>
                <a:off x="2166" y="3792"/>
                <a:ext cx="63" cy="21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5629" name="Rectangle 159"/>
              <p:cNvSpPr>
                <a:spLocks noChangeArrowheads="1"/>
              </p:cNvSpPr>
              <p:nvPr/>
            </p:nvSpPr>
            <p:spPr bwMode="auto">
              <a:xfrm>
                <a:off x="979" y="3791"/>
                <a:ext cx="64" cy="21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</p:grpSp>
        <p:grpSp>
          <p:nvGrpSpPr>
            <p:cNvPr id="25625" name="Group 297"/>
            <p:cNvGrpSpPr>
              <a:grpSpLocks/>
            </p:cNvGrpSpPr>
            <p:nvPr/>
          </p:nvGrpSpPr>
          <p:grpSpPr bwMode="auto">
            <a:xfrm>
              <a:off x="-1065" y="1310"/>
              <a:ext cx="1254" cy="218"/>
              <a:chOff x="3643" y="3800"/>
              <a:chExt cx="1254" cy="218"/>
            </a:xfrm>
          </p:grpSpPr>
          <p:sp>
            <p:nvSpPr>
              <p:cNvPr id="25626" name="Rectangle 70"/>
              <p:cNvSpPr>
                <a:spLocks noChangeArrowheads="1"/>
              </p:cNvSpPr>
              <p:nvPr/>
            </p:nvSpPr>
            <p:spPr bwMode="auto">
              <a:xfrm>
                <a:off x="4833" y="3800"/>
                <a:ext cx="64" cy="21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5627" name="Rectangle 71"/>
              <p:cNvSpPr>
                <a:spLocks noChangeArrowheads="1"/>
              </p:cNvSpPr>
              <p:nvPr/>
            </p:nvSpPr>
            <p:spPr bwMode="auto">
              <a:xfrm>
                <a:off x="3643" y="3806"/>
                <a:ext cx="63" cy="21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</p:grpSp>
      </p:grpSp>
      <p:grpSp>
        <p:nvGrpSpPr>
          <p:cNvPr id="47" name="Group 277"/>
          <p:cNvGrpSpPr>
            <a:grpSpLocks/>
          </p:cNvGrpSpPr>
          <p:nvPr/>
        </p:nvGrpSpPr>
        <p:grpSpPr bwMode="auto">
          <a:xfrm>
            <a:off x="392004" y="6774910"/>
            <a:ext cx="799254" cy="483164"/>
            <a:chOff x="267" y="2441"/>
            <a:chExt cx="354" cy="214"/>
          </a:xfrm>
        </p:grpSpPr>
        <p:graphicFrame>
          <p:nvGraphicFramePr>
            <p:cNvPr id="4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201914"/>
                </p:ext>
              </p:extLst>
            </p:nvPr>
          </p:nvGraphicFramePr>
          <p:xfrm>
            <a:off x="267" y="2441"/>
            <a:ext cx="230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2" name="Equation" r:id="rId8" imgW="177480" imgH="164880" progId="Equation.DSMT4">
                    <p:embed/>
                  </p:oleObj>
                </mc:Choice>
                <mc:Fallback>
                  <p:oleObj name="Equation" r:id="rId8" imgW="1774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" y="2441"/>
                          <a:ext cx="230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>
              <a:off x="576" y="2474"/>
              <a:ext cx="45" cy="147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25122" y="3237533"/>
                <a:ext cx="2868026" cy="1331645"/>
              </a:xfrm>
              <a:prstGeom prst="rect">
                <a:avLst/>
              </a:prstGeom>
              <a:noFill/>
            </p:spPr>
            <p:txBody>
              <a:bodyPr wrap="square" lIns="130032" tIns="65017" rIns="130032" bIns="65017" rtlCol="0">
                <a:spAutoFit/>
              </a:bodyPr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dirty="0" smtClean="0">
                    <a:solidFill>
                      <a:srgbClr val="000099"/>
                    </a:solidFill>
                    <a:latin typeface="Palatino Linotype"/>
                    <a:ea typeface="+mn-ea"/>
                    <a:cs typeface="+mn-cs"/>
                  </a:rPr>
                  <a:t>divide semicircle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0099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99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99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rgbClr val="000099"/>
                        </a:solidFill>
                        <a:latin typeface="Cambria Math"/>
                        <a:ea typeface="+mn-ea"/>
                        <a:cs typeface="+mn-cs"/>
                      </a:rPr>
                      <m:t>+1 </m:t>
                    </m:r>
                  </m:oMath>
                </a14:m>
                <a:r>
                  <a:rPr lang="en-US" sz="2600" dirty="0">
                    <a:solidFill>
                      <a:srgbClr val="000099"/>
                    </a:solidFill>
                    <a:latin typeface="Palatino Linotype"/>
                    <a:ea typeface="+mn-ea"/>
                    <a:cs typeface="+mn-cs"/>
                  </a:rPr>
                  <a:t>equal angles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2" y="3237533"/>
                <a:ext cx="2868026" cy="1331645"/>
              </a:xfrm>
              <a:prstGeom prst="rect">
                <a:avLst/>
              </a:prstGeom>
              <a:blipFill rotWithShape="1">
                <a:blip r:embed="rId10"/>
                <a:stretch>
                  <a:fillRect l="-2335" t="-2740" r="-1274" b="-8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0" y="247690"/>
            <a:ext cx="13004800" cy="744135"/>
          </a:xfrm>
          <a:prstGeom prst="rect">
            <a:avLst/>
          </a:prstGeom>
          <a:solidFill>
            <a:srgbClr val="000099"/>
          </a:solidFill>
        </p:spPr>
        <p:txBody>
          <a:bodyPr wrap="square" lIns="130032" tIns="65017" rIns="130032" bIns="65017" rtlCol="0">
            <a:spAutoFit/>
          </a:bodyPr>
          <a:lstStyle/>
          <a:p>
            <a:pPr defTabSz="130032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dirty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How </a:t>
            </a:r>
            <a:r>
              <a:rPr lang="en-US" altLang="zh-CN" sz="4000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about </a:t>
            </a:r>
            <a:r>
              <a:rPr lang="en-US" altLang="zh-CN" sz="4000" i="1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general</a:t>
            </a:r>
            <a:r>
              <a:rPr lang="en-US" altLang="zh-CN" sz="4000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 </a:t>
            </a:r>
            <a:r>
              <a:rPr lang="en-US" altLang="zh-CN" sz="4000" dirty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qubit decoherence?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98684" y="1761264"/>
            <a:ext cx="12639687" cy="100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2" tIns="65017" rIns="130032" bIns="650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defTabSz="13003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Quadratic DD (QDD): </a:t>
            </a:r>
            <a:endParaRPr lang="en-US" altLang="zh-CN" sz="2800" b="1" dirty="0" smtClean="0">
              <a:solidFill>
                <a:srgbClr val="000000"/>
              </a:solidFill>
              <a:latin typeface="Palatino Linotype"/>
              <a:cs typeface="+mn-cs"/>
            </a:endParaRPr>
          </a:p>
          <a:p>
            <a:pPr algn="l" defTabSz="13003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Palatino Linotype"/>
                <a:cs typeface="+mn-cs"/>
              </a:rPr>
              <a:t>a </a:t>
            </a: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nesting of two types (e.g., X and Z) </a:t>
            </a:r>
            <a:r>
              <a:rPr lang="en-US" altLang="zh-CN" sz="2800" b="1" dirty="0" smtClean="0">
                <a:solidFill>
                  <a:srgbClr val="000000"/>
                </a:solidFill>
                <a:latin typeface="Palatino Linotype"/>
                <a:cs typeface="+mn-cs"/>
              </a:rPr>
              <a:t>of </a:t>
            </a: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UDD sequences.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6276092"/>
              </p:ext>
            </p:extLst>
          </p:nvPr>
        </p:nvGraphicFramePr>
        <p:xfrm>
          <a:off x="3144838" y="1209675"/>
          <a:ext cx="69310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3" name="Equation" r:id="rId11" imgW="2450880" imgH="228600" progId="Equation.DSMT4">
                  <p:embed/>
                </p:oleObj>
              </mc:Choice>
              <mc:Fallback>
                <p:oleObj name="Equation" r:id="rId11" imgW="2450880" imgH="228600" progId="Equation.DSMT4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1209675"/>
                        <a:ext cx="69310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996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287"/>
          <p:cNvGrpSpPr>
            <a:grpSpLocks/>
          </p:cNvGrpSpPr>
          <p:nvPr/>
        </p:nvGrpSpPr>
        <p:grpSpPr bwMode="auto">
          <a:xfrm>
            <a:off x="1246293" y="3185725"/>
            <a:ext cx="10737991" cy="5545102"/>
            <a:chOff x="-1110" y="416"/>
            <a:chExt cx="4756" cy="2456"/>
          </a:xfrm>
        </p:grpSpPr>
        <p:sp>
          <p:nvSpPr>
            <p:cNvPr id="108" name="Line 170"/>
            <p:cNvSpPr>
              <a:spLocks noChangeShapeType="1"/>
            </p:cNvSpPr>
            <p:nvPr/>
          </p:nvSpPr>
          <p:spPr bwMode="auto">
            <a:xfrm>
              <a:off x="-657" y="1409"/>
              <a:ext cx="20" cy="1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09" name="Line 170"/>
            <p:cNvSpPr>
              <a:spLocks noChangeShapeType="1"/>
            </p:cNvSpPr>
            <p:nvPr/>
          </p:nvSpPr>
          <p:spPr bwMode="auto">
            <a:xfrm>
              <a:off x="525" y="535"/>
              <a:ext cx="27" cy="2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10" name="Line 161"/>
            <p:cNvSpPr>
              <a:spLocks noChangeShapeType="1"/>
            </p:cNvSpPr>
            <p:nvPr/>
          </p:nvSpPr>
          <p:spPr bwMode="auto">
            <a:xfrm flipV="1">
              <a:off x="2023" y="535"/>
              <a:ext cx="2" cy="22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11" name="Line 168"/>
            <p:cNvSpPr>
              <a:spLocks noChangeShapeType="1"/>
            </p:cNvSpPr>
            <p:nvPr/>
          </p:nvSpPr>
          <p:spPr bwMode="auto">
            <a:xfrm>
              <a:off x="3207" y="1420"/>
              <a:ext cx="1" cy="14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12" name="Line 166"/>
            <p:cNvSpPr>
              <a:spLocks noChangeShapeType="1"/>
            </p:cNvSpPr>
            <p:nvPr/>
          </p:nvSpPr>
          <p:spPr bwMode="auto">
            <a:xfrm rot="-2160000">
              <a:off x="1055" y="2103"/>
              <a:ext cx="237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13" name="Line 166"/>
            <p:cNvSpPr>
              <a:spLocks noChangeShapeType="1"/>
            </p:cNvSpPr>
            <p:nvPr/>
          </p:nvSpPr>
          <p:spPr bwMode="auto">
            <a:xfrm rot="-4320000">
              <a:off x="453" y="1680"/>
              <a:ext cx="237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14" name="Line 166"/>
            <p:cNvSpPr>
              <a:spLocks noChangeShapeType="1"/>
            </p:cNvSpPr>
            <p:nvPr/>
          </p:nvSpPr>
          <p:spPr bwMode="auto">
            <a:xfrm rot="4320000">
              <a:off x="-295" y="1674"/>
              <a:ext cx="237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15" name="Line 166"/>
            <p:cNvSpPr>
              <a:spLocks noChangeShapeType="1"/>
            </p:cNvSpPr>
            <p:nvPr/>
          </p:nvSpPr>
          <p:spPr bwMode="auto">
            <a:xfrm rot="2160000">
              <a:off x="-875" y="2117"/>
              <a:ext cx="237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16" name="Arc 160"/>
            <p:cNvSpPr>
              <a:spLocks/>
            </p:cNvSpPr>
            <p:nvPr/>
          </p:nvSpPr>
          <p:spPr bwMode="auto">
            <a:xfrm>
              <a:off x="-1110" y="416"/>
              <a:ext cx="4756" cy="2420"/>
            </a:xfrm>
            <a:custGeom>
              <a:avLst/>
              <a:gdLst>
                <a:gd name="T0" fmla="*/ 25489918 w 43200"/>
                <a:gd name="T1" fmla="*/ 238379452 h 21801"/>
                <a:gd name="T2" fmla="*/ 236422042 w 43200"/>
                <a:gd name="T3" fmla="*/ 238379452 h 21801"/>
                <a:gd name="T4" fmla="*/ 236422042 w 43200"/>
                <a:gd name="T5" fmla="*/ 238379452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3" name="Group 303"/>
          <p:cNvGrpSpPr>
            <a:grpSpLocks/>
          </p:cNvGrpSpPr>
          <p:nvPr/>
        </p:nvGrpSpPr>
        <p:grpSpPr bwMode="auto">
          <a:xfrm>
            <a:off x="575734" y="8243149"/>
            <a:ext cx="12020409" cy="706684"/>
            <a:chOff x="255" y="3841"/>
            <a:chExt cx="5324" cy="313"/>
          </a:xfrm>
        </p:grpSpPr>
        <p:graphicFrame>
          <p:nvGraphicFramePr>
            <p:cNvPr id="25604" name="Object 4"/>
            <p:cNvGraphicFramePr>
              <a:graphicFrameLocks noChangeAspect="1"/>
            </p:cNvGraphicFramePr>
            <p:nvPr/>
          </p:nvGraphicFramePr>
          <p:xfrm>
            <a:off x="5358" y="3841"/>
            <a:ext cx="221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74" name="Equation" r:id="rId4" imgW="126720" imgH="177480" progId="Equation.DSMT4">
                    <p:embed/>
                  </p:oleObj>
                </mc:Choice>
                <mc:Fallback>
                  <p:oleObj name="Equation" r:id="rId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8" y="3841"/>
                          <a:ext cx="221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255" y="3863"/>
            <a:ext cx="242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75"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" y="3863"/>
                          <a:ext cx="242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5" name="Line 21"/>
            <p:cNvSpPr>
              <a:spLocks noChangeShapeType="1"/>
            </p:cNvSpPr>
            <p:nvPr/>
          </p:nvSpPr>
          <p:spPr bwMode="auto">
            <a:xfrm>
              <a:off x="499" y="4018"/>
              <a:ext cx="4811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4" name="Group 190"/>
          <p:cNvGrpSpPr>
            <a:grpSpLocks/>
          </p:cNvGrpSpPr>
          <p:nvPr/>
        </p:nvGrpSpPr>
        <p:grpSpPr bwMode="auto">
          <a:xfrm>
            <a:off x="2287130" y="7242955"/>
            <a:ext cx="2686756" cy="1415627"/>
            <a:chOff x="-917" y="1896"/>
            <a:chExt cx="1190" cy="627"/>
          </a:xfrm>
        </p:grpSpPr>
        <p:sp>
          <p:nvSpPr>
            <p:cNvPr id="25692" name="Line 168"/>
            <p:cNvSpPr>
              <a:spLocks noChangeShapeType="1"/>
            </p:cNvSpPr>
            <p:nvPr/>
          </p:nvSpPr>
          <p:spPr bwMode="auto">
            <a:xfrm>
              <a:off x="164" y="2152"/>
              <a:ext cx="0" cy="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3" name="Line 161"/>
            <p:cNvSpPr>
              <a:spLocks noChangeShapeType="1"/>
            </p:cNvSpPr>
            <p:nvPr/>
          </p:nvSpPr>
          <p:spPr bwMode="auto">
            <a:xfrm flipV="1">
              <a:off x="-133" y="1927"/>
              <a:ext cx="1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4" name="Arc 160"/>
            <p:cNvSpPr>
              <a:spLocks/>
            </p:cNvSpPr>
            <p:nvPr/>
          </p:nvSpPr>
          <p:spPr bwMode="auto">
            <a:xfrm>
              <a:off x="-917" y="1896"/>
              <a:ext cx="1190" cy="617"/>
            </a:xfrm>
            <a:custGeom>
              <a:avLst/>
              <a:gdLst>
                <a:gd name="T0" fmla="*/ 6377839 w 43200"/>
                <a:gd name="T1" fmla="*/ 60776910 h 21801"/>
                <a:gd name="T2" fmla="*/ 59155221 w 43200"/>
                <a:gd name="T3" fmla="*/ 60776910 h 21801"/>
                <a:gd name="T4" fmla="*/ 59155221 w 43200"/>
                <a:gd name="T5" fmla="*/ 60776910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5" name="Line 170"/>
            <p:cNvSpPr>
              <a:spLocks noChangeShapeType="1"/>
            </p:cNvSpPr>
            <p:nvPr/>
          </p:nvSpPr>
          <p:spPr bwMode="auto">
            <a:xfrm>
              <a:off x="-507" y="1927"/>
              <a:ext cx="7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6" name="Rectangle 70"/>
            <p:cNvSpPr>
              <a:spLocks noChangeArrowheads="1"/>
            </p:cNvSpPr>
            <p:nvPr/>
          </p:nvSpPr>
          <p:spPr bwMode="auto">
            <a:xfrm>
              <a:off x="155" y="2453"/>
              <a:ext cx="15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97" name="Rectangle 71"/>
            <p:cNvSpPr>
              <a:spLocks noChangeArrowheads="1"/>
            </p:cNvSpPr>
            <p:nvPr/>
          </p:nvSpPr>
          <p:spPr bwMode="auto">
            <a:xfrm>
              <a:off x="-141" y="2454"/>
              <a:ext cx="15" cy="5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98" name="Rectangle 72"/>
            <p:cNvSpPr>
              <a:spLocks noChangeArrowheads="1"/>
            </p:cNvSpPr>
            <p:nvPr/>
          </p:nvSpPr>
          <p:spPr bwMode="auto">
            <a:xfrm>
              <a:off x="-511" y="2450"/>
              <a:ext cx="17" cy="5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99" name="Line 166"/>
            <p:cNvSpPr>
              <a:spLocks noChangeShapeType="1"/>
            </p:cNvSpPr>
            <p:nvPr/>
          </p:nvSpPr>
          <p:spPr bwMode="auto">
            <a:xfrm rot="4320000">
              <a:off x="-719" y="2217"/>
              <a:ext cx="60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0" name="Line 166"/>
            <p:cNvSpPr>
              <a:spLocks noChangeShapeType="1"/>
            </p:cNvSpPr>
            <p:nvPr/>
          </p:nvSpPr>
          <p:spPr bwMode="auto">
            <a:xfrm rot="-2160000">
              <a:off x="-375" y="2326"/>
              <a:ext cx="59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1" name="Line 166"/>
            <p:cNvSpPr>
              <a:spLocks noChangeShapeType="1"/>
            </p:cNvSpPr>
            <p:nvPr/>
          </p:nvSpPr>
          <p:spPr bwMode="auto">
            <a:xfrm rot="2160000">
              <a:off x="-857" y="2330"/>
              <a:ext cx="59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2" name="Line 166"/>
            <p:cNvSpPr>
              <a:spLocks noChangeShapeType="1"/>
            </p:cNvSpPr>
            <p:nvPr/>
          </p:nvSpPr>
          <p:spPr bwMode="auto">
            <a:xfrm rot="-4320000">
              <a:off x="-531" y="2219"/>
              <a:ext cx="60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3" name="Line 170"/>
            <p:cNvSpPr>
              <a:spLocks noChangeShapeType="1"/>
            </p:cNvSpPr>
            <p:nvPr/>
          </p:nvSpPr>
          <p:spPr bwMode="auto">
            <a:xfrm>
              <a:off x="-803" y="2150"/>
              <a:ext cx="5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4" name="Rectangle 159"/>
            <p:cNvSpPr>
              <a:spLocks noChangeArrowheads="1"/>
            </p:cNvSpPr>
            <p:nvPr/>
          </p:nvSpPr>
          <p:spPr bwMode="auto">
            <a:xfrm>
              <a:off x="-808" y="2450"/>
              <a:ext cx="16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5" name="Group 189"/>
          <p:cNvGrpSpPr>
            <a:grpSpLocks/>
          </p:cNvGrpSpPr>
          <p:nvPr/>
        </p:nvGrpSpPr>
        <p:grpSpPr bwMode="auto">
          <a:xfrm>
            <a:off x="4964856" y="6935893"/>
            <a:ext cx="3291840" cy="1706880"/>
            <a:chOff x="-729" y="864"/>
            <a:chExt cx="1458" cy="756"/>
          </a:xfrm>
        </p:grpSpPr>
        <p:sp>
          <p:nvSpPr>
            <p:cNvPr id="25679" name="Line 168"/>
            <p:cNvSpPr>
              <a:spLocks noChangeShapeType="1"/>
            </p:cNvSpPr>
            <p:nvPr/>
          </p:nvSpPr>
          <p:spPr bwMode="auto">
            <a:xfrm>
              <a:off x="595" y="1173"/>
              <a:ext cx="0" cy="4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0" name="Line 161"/>
            <p:cNvSpPr>
              <a:spLocks noChangeShapeType="1"/>
            </p:cNvSpPr>
            <p:nvPr/>
          </p:nvSpPr>
          <p:spPr bwMode="auto">
            <a:xfrm flipV="1">
              <a:off x="232" y="901"/>
              <a:ext cx="1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1" name="Arc 160"/>
            <p:cNvSpPr>
              <a:spLocks/>
            </p:cNvSpPr>
            <p:nvPr/>
          </p:nvSpPr>
          <p:spPr bwMode="auto">
            <a:xfrm>
              <a:off x="-729" y="864"/>
              <a:ext cx="1458" cy="744"/>
            </a:xfrm>
            <a:custGeom>
              <a:avLst/>
              <a:gdLst>
                <a:gd name="T0" fmla="*/ 7814193 w 43200"/>
                <a:gd name="T1" fmla="*/ 73286906 h 21801"/>
                <a:gd name="T2" fmla="*/ 72477573 w 43200"/>
                <a:gd name="T3" fmla="*/ 73286906 h 21801"/>
                <a:gd name="T4" fmla="*/ 72477573 w 43200"/>
                <a:gd name="T5" fmla="*/ 73286906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2" name="Line 170"/>
            <p:cNvSpPr>
              <a:spLocks noChangeShapeType="1"/>
            </p:cNvSpPr>
            <p:nvPr/>
          </p:nvSpPr>
          <p:spPr bwMode="auto">
            <a:xfrm>
              <a:off x="-227" y="901"/>
              <a:ext cx="9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3" name="Rectangle 70"/>
            <p:cNvSpPr>
              <a:spLocks noChangeArrowheads="1"/>
            </p:cNvSpPr>
            <p:nvPr/>
          </p:nvSpPr>
          <p:spPr bwMode="auto">
            <a:xfrm>
              <a:off x="585" y="1535"/>
              <a:ext cx="18" cy="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84" name="Rectangle 71"/>
            <p:cNvSpPr>
              <a:spLocks noChangeArrowheads="1"/>
            </p:cNvSpPr>
            <p:nvPr/>
          </p:nvSpPr>
          <p:spPr bwMode="auto">
            <a:xfrm>
              <a:off x="222" y="1537"/>
              <a:ext cx="18" cy="6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85" name="Rectangle 72"/>
            <p:cNvSpPr>
              <a:spLocks noChangeArrowheads="1"/>
            </p:cNvSpPr>
            <p:nvPr/>
          </p:nvSpPr>
          <p:spPr bwMode="auto">
            <a:xfrm>
              <a:off x="-232" y="1532"/>
              <a:ext cx="21" cy="6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86" name="Line 166"/>
            <p:cNvSpPr>
              <a:spLocks noChangeShapeType="1"/>
            </p:cNvSpPr>
            <p:nvPr/>
          </p:nvSpPr>
          <p:spPr bwMode="auto">
            <a:xfrm rot="4320000">
              <a:off x="-480" y="1251"/>
              <a:ext cx="73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7" name="Line 166"/>
            <p:cNvSpPr>
              <a:spLocks noChangeShapeType="1"/>
            </p:cNvSpPr>
            <p:nvPr/>
          </p:nvSpPr>
          <p:spPr bwMode="auto">
            <a:xfrm rot="-2160000">
              <a:off x="-65" y="1382"/>
              <a:ext cx="73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8" name="Line 166"/>
            <p:cNvSpPr>
              <a:spLocks noChangeShapeType="1"/>
            </p:cNvSpPr>
            <p:nvPr/>
          </p:nvSpPr>
          <p:spPr bwMode="auto">
            <a:xfrm rot="2160000">
              <a:off x="-656" y="1387"/>
              <a:ext cx="72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9" name="Line 166"/>
            <p:cNvSpPr>
              <a:spLocks noChangeShapeType="1"/>
            </p:cNvSpPr>
            <p:nvPr/>
          </p:nvSpPr>
          <p:spPr bwMode="auto">
            <a:xfrm rot="-4320000">
              <a:off x="-250" y="1253"/>
              <a:ext cx="7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0" name="Line 170"/>
            <p:cNvSpPr>
              <a:spLocks noChangeShapeType="1"/>
            </p:cNvSpPr>
            <p:nvPr/>
          </p:nvSpPr>
          <p:spPr bwMode="auto">
            <a:xfrm>
              <a:off x="-590" y="1170"/>
              <a:ext cx="7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1" name="Rectangle 159"/>
            <p:cNvSpPr>
              <a:spLocks noChangeArrowheads="1"/>
            </p:cNvSpPr>
            <p:nvPr/>
          </p:nvSpPr>
          <p:spPr bwMode="auto">
            <a:xfrm>
              <a:off x="-595" y="1532"/>
              <a:ext cx="19" cy="6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6" name="Group 191"/>
          <p:cNvGrpSpPr>
            <a:grpSpLocks/>
          </p:cNvGrpSpPr>
          <p:nvPr/>
        </p:nvGrpSpPr>
        <p:grpSpPr bwMode="auto">
          <a:xfrm>
            <a:off x="1282419" y="8069302"/>
            <a:ext cx="948267" cy="521547"/>
            <a:chOff x="-723" y="2954"/>
            <a:chExt cx="420" cy="231"/>
          </a:xfrm>
        </p:grpSpPr>
        <p:sp>
          <p:nvSpPr>
            <p:cNvPr id="25666" name="Line 168"/>
            <p:cNvSpPr>
              <a:spLocks noChangeShapeType="1"/>
            </p:cNvSpPr>
            <p:nvPr/>
          </p:nvSpPr>
          <p:spPr bwMode="auto">
            <a:xfrm>
              <a:off x="-342" y="3043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7" name="Line 161"/>
            <p:cNvSpPr>
              <a:spLocks noChangeShapeType="1"/>
            </p:cNvSpPr>
            <p:nvPr/>
          </p:nvSpPr>
          <p:spPr bwMode="auto">
            <a:xfrm flipV="1">
              <a:off x="-446" y="2964"/>
              <a:ext cx="0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8" name="Arc 160"/>
            <p:cNvSpPr>
              <a:spLocks/>
            </p:cNvSpPr>
            <p:nvPr/>
          </p:nvSpPr>
          <p:spPr bwMode="auto">
            <a:xfrm>
              <a:off x="-723" y="2954"/>
              <a:ext cx="420" cy="213"/>
            </a:xfrm>
            <a:custGeom>
              <a:avLst/>
              <a:gdLst>
                <a:gd name="T0" fmla="*/ 2251002 w 43200"/>
                <a:gd name="T1" fmla="*/ 20981332 h 21801"/>
                <a:gd name="T2" fmla="*/ 20878313 w 43200"/>
                <a:gd name="T3" fmla="*/ 20981332 h 21801"/>
                <a:gd name="T4" fmla="*/ 20878313 w 43200"/>
                <a:gd name="T5" fmla="*/ 20981332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9" name="Line 170"/>
            <p:cNvSpPr>
              <a:spLocks noChangeShapeType="1"/>
            </p:cNvSpPr>
            <p:nvPr/>
          </p:nvSpPr>
          <p:spPr bwMode="auto">
            <a:xfrm>
              <a:off x="-579" y="2964"/>
              <a:ext cx="3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0" name="Rectangle 70"/>
            <p:cNvSpPr>
              <a:spLocks noChangeArrowheads="1"/>
            </p:cNvSpPr>
            <p:nvPr/>
          </p:nvSpPr>
          <p:spPr bwMode="auto">
            <a:xfrm>
              <a:off x="-351" y="3136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71" name="Line 166"/>
            <p:cNvSpPr>
              <a:spLocks noChangeShapeType="1"/>
            </p:cNvSpPr>
            <p:nvPr/>
          </p:nvSpPr>
          <p:spPr bwMode="auto">
            <a:xfrm rot="4320000">
              <a:off x="-651" y="306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2" name="Line 166"/>
            <p:cNvSpPr>
              <a:spLocks noChangeShapeType="1"/>
            </p:cNvSpPr>
            <p:nvPr/>
          </p:nvSpPr>
          <p:spPr bwMode="auto">
            <a:xfrm rot="-2160000">
              <a:off x="-531" y="3103"/>
              <a:ext cx="20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3" name="Line 166"/>
            <p:cNvSpPr>
              <a:spLocks noChangeShapeType="1"/>
            </p:cNvSpPr>
            <p:nvPr/>
          </p:nvSpPr>
          <p:spPr bwMode="auto">
            <a:xfrm rot="2160000">
              <a:off x="-702" y="3104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4" name="Line 166"/>
            <p:cNvSpPr>
              <a:spLocks noChangeShapeType="1"/>
            </p:cNvSpPr>
            <p:nvPr/>
          </p:nvSpPr>
          <p:spPr bwMode="auto">
            <a:xfrm rot="-4320000">
              <a:off x="-584" y="3065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5" name="Line 170"/>
            <p:cNvSpPr>
              <a:spLocks noChangeShapeType="1"/>
            </p:cNvSpPr>
            <p:nvPr/>
          </p:nvSpPr>
          <p:spPr bwMode="auto">
            <a:xfrm>
              <a:off x="-683" y="3042"/>
              <a:ext cx="2" cy="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6" name="Rectangle 70"/>
            <p:cNvSpPr>
              <a:spLocks noChangeArrowheads="1"/>
            </p:cNvSpPr>
            <p:nvPr/>
          </p:nvSpPr>
          <p:spPr bwMode="auto">
            <a:xfrm>
              <a:off x="-454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77" name="Rectangle 70"/>
            <p:cNvSpPr>
              <a:spLocks noChangeArrowheads="1"/>
            </p:cNvSpPr>
            <p:nvPr/>
          </p:nvSpPr>
          <p:spPr bwMode="auto">
            <a:xfrm>
              <a:off x="-58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78" name="Rectangle 70"/>
            <p:cNvSpPr>
              <a:spLocks noChangeArrowheads="1"/>
            </p:cNvSpPr>
            <p:nvPr/>
          </p:nvSpPr>
          <p:spPr bwMode="auto">
            <a:xfrm>
              <a:off x="-69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8" name="Group 193"/>
          <p:cNvGrpSpPr>
            <a:grpSpLocks/>
          </p:cNvGrpSpPr>
          <p:nvPr/>
        </p:nvGrpSpPr>
        <p:grpSpPr bwMode="auto">
          <a:xfrm>
            <a:off x="8335716" y="7272303"/>
            <a:ext cx="2686756" cy="1415626"/>
            <a:chOff x="-917" y="1896"/>
            <a:chExt cx="1190" cy="627"/>
          </a:xfrm>
        </p:grpSpPr>
        <p:sp>
          <p:nvSpPr>
            <p:cNvPr id="25652" name="Line 168"/>
            <p:cNvSpPr>
              <a:spLocks noChangeShapeType="1"/>
            </p:cNvSpPr>
            <p:nvPr/>
          </p:nvSpPr>
          <p:spPr bwMode="auto">
            <a:xfrm>
              <a:off x="164" y="2152"/>
              <a:ext cx="0" cy="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3" name="Line 161"/>
            <p:cNvSpPr>
              <a:spLocks noChangeShapeType="1"/>
            </p:cNvSpPr>
            <p:nvPr/>
          </p:nvSpPr>
          <p:spPr bwMode="auto">
            <a:xfrm flipV="1">
              <a:off x="-133" y="1927"/>
              <a:ext cx="1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4" name="Arc 160"/>
            <p:cNvSpPr>
              <a:spLocks/>
            </p:cNvSpPr>
            <p:nvPr/>
          </p:nvSpPr>
          <p:spPr bwMode="auto">
            <a:xfrm>
              <a:off x="-917" y="1896"/>
              <a:ext cx="1190" cy="617"/>
            </a:xfrm>
            <a:custGeom>
              <a:avLst/>
              <a:gdLst>
                <a:gd name="T0" fmla="*/ 6377839 w 43200"/>
                <a:gd name="T1" fmla="*/ 60776910 h 21801"/>
                <a:gd name="T2" fmla="*/ 59155221 w 43200"/>
                <a:gd name="T3" fmla="*/ 60776910 h 21801"/>
                <a:gd name="T4" fmla="*/ 59155221 w 43200"/>
                <a:gd name="T5" fmla="*/ 60776910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5" name="Line 170"/>
            <p:cNvSpPr>
              <a:spLocks noChangeShapeType="1"/>
            </p:cNvSpPr>
            <p:nvPr/>
          </p:nvSpPr>
          <p:spPr bwMode="auto">
            <a:xfrm>
              <a:off x="-507" y="1927"/>
              <a:ext cx="7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6" name="Rectangle 70"/>
            <p:cNvSpPr>
              <a:spLocks noChangeArrowheads="1"/>
            </p:cNvSpPr>
            <p:nvPr/>
          </p:nvSpPr>
          <p:spPr bwMode="auto">
            <a:xfrm>
              <a:off x="155" y="2453"/>
              <a:ext cx="15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7" name="Rectangle 71"/>
            <p:cNvSpPr>
              <a:spLocks noChangeArrowheads="1"/>
            </p:cNvSpPr>
            <p:nvPr/>
          </p:nvSpPr>
          <p:spPr bwMode="auto">
            <a:xfrm>
              <a:off x="-141" y="2454"/>
              <a:ext cx="15" cy="5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8" name="Rectangle 72"/>
            <p:cNvSpPr>
              <a:spLocks noChangeArrowheads="1"/>
            </p:cNvSpPr>
            <p:nvPr/>
          </p:nvSpPr>
          <p:spPr bwMode="auto">
            <a:xfrm>
              <a:off x="-511" y="2450"/>
              <a:ext cx="17" cy="5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9" name="Line 166"/>
            <p:cNvSpPr>
              <a:spLocks noChangeShapeType="1"/>
            </p:cNvSpPr>
            <p:nvPr/>
          </p:nvSpPr>
          <p:spPr bwMode="auto">
            <a:xfrm rot="4320000">
              <a:off x="-719" y="2217"/>
              <a:ext cx="60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0" name="Line 166"/>
            <p:cNvSpPr>
              <a:spLocks noChangeShapeType="1"/>
            </p:cNvSpPr>
            <p:nvPr/>
          </p:nvSpPr>
          <p:spPr bwMode="auto">
            <a:xfrm rot="-2160000">
              <a:off x="-375" y="2326"/>
              <a:ext cx="59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1" name="Line 166"/>
            <p:cNvSpPr>
              <a:spLocks noChangeShapeType="1"/>
            </p:cNvSpPr>
            <p:nvPr/>
          </p:nvSpPr>
          <p:spPr bwMode="auto">
            <a:xfrm rot="2160000">
              <a:off x="-857" y="2330"/>
              <a:ext cx="59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2" name="Line 166"/>
            <p:cNvSpPr>
              <a:spLocks noChangeShapeType="1"/>
            </p:cNvSpPr>
            <p:nvPr/>
          </p:nvSpPr>
          <p:spPr bwMode="auto">
            <a:xfrm rot="-4320000">
              <a:off x="-531" y="2219"/>
              <a:ext cx="60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3" name="Line 170"/>
            <p:cNvSpPr>
              <a:spLocks noChangeShapeType="1"/>
            </p:cNvSpPr>
            <p:nvPr/>
          </p:nvSpPr>
          <p:spPr bwMode="auto">
            <a:xfrm>
              <a:off x="-803" y="2150"/>
              <a:ext cx="5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4" name="Rectangle 159"/>
            <p:cNvSpPr>
              <a:spLocks noChangeArrowheads="1"/>
            </p:cNvSpPr>
            <p:nvPr/>
          </p:nvSpPr>
          <p:spPr bwMode="auto">
            <a:xfrm>
              <a:off x="-808" y="2450"/>
              <a:ext cx="16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9" name="Group 207"/>
          <p:cNvGrpSpPr>
            <a:grpSpLocks/>
          </p:cNvGrpSpPr>
          <p:nvPr/>
        </p:nvGrpSpPr>
        <p:grpSpPr bwMode="auto">
          <a:xfrm>
            <a:off x="11047307" y="8094134"/>
            <a:ext cx="948267" cy="521546"/>
            <a:chOff x="-723" y="2954"/>
            <a:chExt cx="420" cy="231"/>
          </a:xfrm>
        </p:grpSpPr>
        <p:sp>
          <p:nvSpPr>
            <p:cNvPr id="25639" name="Line 168"/>
            <p:cNvSpPr>
              <a:spLocks noChangeShapeType="1"/>
            </p:cNvSpPr>
            <p:nvPr/>
          </p:nvSpPr>
          <p:spPr bwMode="auto">
            <a:xfrm>
              <a:off x="-342" y="3043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0" name="Line 161"/>
            <p:cNvSpPr>
              <a:spLocks noChangeShapeType="1"/>
            </p:cNvSpPr>
            <p:nvPr/>
          </p:nvSpPr>
          <p:spPr bwMode="auto">
            <a:xfrm flipV="1">
              <a:off x="-446" y="2964"/>
              <a:ext cx="0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1" name="Arc 160"/>
            <p:cNvSpPr>
              <a:spLocks/>
            </p:cNvSpPr>
            <p:nvPr/>
          </p:nvSpPr>
          <p:spPr bwMode="auto">
            <a:xfrm>
              <a:off x="-723" y="2954"/>
              <a:ext cx="420" cy="213"/>
            </a:xfrm>
            <a:custGeom>
              <a:avLst/>
              <a:gdLst>
                <a:gd name="T0" fmla="*/ 2251002 w 43200"/>
                <a:gd name="T1" fmla="*/ 20981332 h 21801"/>
                <a:gd name="T2" fmla="*/ 20878313 w 43200"/>
                <a:gd name="T3" fmla="*/ 20981332 h 21801"/>
                <a:gd name="T4" fmla="*/ 20878313 w 43200"/>
                <a:gd name="T5" fmla="*/ 20981332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2" name="Line 170"/>
            <p:cNvSpPr>
              <a:spLocks noChangeShapeType="1"/>
            </p:cNvSpPr>
            <p:nvPr/>
          </p:nvSpPr>
          <p:spPr bwMode="auto">
            <a:xfrm>
              <a:off x="-579" y="2964"/>
              <a:ext cx="3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3" name="Rectangle 70"/>
            <p:cNvSpPr>
              <a:spLocks noChangeArrowheads="1"/>
            </p:cNvSpPr>
            <p:nvPr/>
          </p:nvSpPr>
          <p:spPr bwMode="auto">
            <a:xfrm>
              <a:off x="-351" y="3136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44" name="Line 166"/>
            <p:cNvSpPr>
              <a:spLocks noChangeShapeType="1"/>
            </p:cNvSpPr>
            <p:nvPr/>
          </p:nvSpPr>
          <p:spPr bwMode="auto">
            <a:xfrm rot="4320000">
              <a:off x="-651" y="306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5" name="Line 166"/>
            <p:cNvSpPr>
              <a:spLocks noChangeShapeType="1"/>
            </p:cNvSpPr>
            <p:nvPr/>
          </p:nvSpPr>
          <p:spPr bwMode="auto">
            <a:xfrm rot="-2160000">
              <a:off x="-531" y="3103"/>
              <a:ext cx="20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6" name="Line 166"/>
            <p:cNvSpPr>
              <a:spLocks noChangeShapeType="1"/>
            </p:cNvSpPr>
            <p:nvPr/>
          </p:nvSpPr>
          <p:spPr bwMode="auto">
            <a:xfrm rot="2160000">
              <a:off x="-702" y="3104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7" name="Line 166"/>
            <p:cNvSpPr>
              <a:spLocks noChangeShapeType="1"/>
            </p:cNvSpPr>
            <p:nvPr/>
          </p:nvSpPr>
          <p:spPr bwMode="auto">
            <a:xfrm rot="-4320000">
              <a:off x="-584" y="3065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8" name="Line 170"/>
            <p:cNvSpPr>
              <a:spLocks noChangeShapeType="1"/>
            </p:cNvSpPr>
            <p:nvPr/>
          </p:nvSpPr>
          <p:spPr bwMode="auto">
            <a:xfrm>
              <a:off x="-683" y="3042"/>
              <a:ext cx="2" cy="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9" name="Rectangle 70"/>
            <p:cNvSpPr>
              <a:spLocks noChangeArrowheads="1"/>
            </p:cNvSpPr>
            <p:nvPr/>
          </p:nvSpPr>
          <p:spPr bwMode="auto">
            <a:xfrm>
              <a:off x="-454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0" name="Rectangle 70"/>
            <p:cNvSpPr>
              <a:spLocks noChangeArrowheads="1"/>
            </p:cNvSpPr>
            <p:nvPr/>
          </p:nvSpPr>
          <p:spPr bwMode="auto">
            <a:xfrm>
              <a:off x="-58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1" name="Rectangle 70"/>
            <p:cNvSpPr>
              <a:spLocks noChangeArrowheads="1"/>
            </p:cNvSpPr>
            <p:nvPr/>
          </p:nvSpPr>
          <p:spPr bwMode="auto">
            <a:xfrm>
              <a:off x="-69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11" name="Group 302"/>
          <p:cNvGrpSpPr>
            <a:grpSpLocks/>
          </p:cNvGrpSpPr>
          <p:nvPr/>
        </p:nvGrpSpPr>
        <p:grpSpPr bwMode="auto">
          <a:xfrm>
            <a:off x="2246493" y="8216054"/>
            <a:ext cx="8845973" cy="512515"/>
            <a:chOff x="-3729" y="1301"/>
            <a:chExt cx="3918" cy="227"/>
          </a:xfrm>
          <a:solidFill>
            <a:srgbClr val="000099"/>
          </a:solidFill>
        </p:grpSpPr>
        <p:grpSp>
          <p:nvGrpSpPr>
            <p:cNvPr id="25624" name="Group 283"/>
            <p:cNvGrpSpPr>
              <a:grpSpLocks/>
            </p:cNvGrpSpPr>
            <p:nvPr/>
          </p:nvGrpSpPr>
          <p:grpSpPr bwMode="auto">
            <a:xfrm>
              <a:off x="-3729" y="1301"/>
              <a:ext cx="1250" cy="213"/>
              <a:chOff x="979" y="3791"/>
              <a:chExt cx="1250" cy="213"/>
            </a:xfrm>
            <a:grpFill/>
          </p:grpSpPr>
          <p:sp>
            <p:nvSpPr>
              <p:cNvPr id="25628" name="Rectangle 72"/>
              <p:cNvSpPr>
                <a:spLocks noChangeArrowheads="1"/>
              </p:cNvSpPr>
              <p:nvPr/>
            </p:nvSpPr>
            <p:spPr bwMode="auto">
              <a:xfrm>
                <a:off x="2166" y="3792"/>
                <a:ext cx="63" cy="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5629" name="Rectangle 159"/>
              <p:cNvSpPr>
                <a:spLocks noChangeArrowheads="1"/>
              </p:cNvSpPr>
              <p:nvPr/>
            </p:nvSpPr>
            <p:spPr bwMode="auto">
              <a:xfrm>
                <a:off x="979" y="3791"/>
                <a:ext cx="64" cy="2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</p:grpSp>
        <p:grpSp>
          <p:nvGrpSpPr>
            <p:cNvPr id="25625" name="Group 297"/>
            <p:cNvGrpSpPr>
              <a:grpSpLocks/>
            </p:cNvGrpSpPr>
            <p:nvPr/>
          </p:nvGrpSpPr>
          <p:grpSpPr bwMode="auto">
            <a:xfrm>
              <a:off x="-1065" y="1310"/>
              <a:ext cx="1254" cy="218"/>
              <a:chOff x="3643" y="3800"/>
              <a:chExt cx="1254" cy="218"/>
            </a:xfrm>
            <a:grpFill/>
          </p:grpSpPr>
          <p:sp>
            <p:nvSpPr>
              <p:cNvPr id="25626" name="Rectangle 70"/>
              <p:cNvSpPr>
                <a:spLocks noChangeArrowheads="1"/>
              </p:cNvSpPr>
              <p:nvPr/>
            </p:nvSpPr>
            <p:spPr bwMode="auto">
              <a:xfrm>
                <a:off x="4833" y="3800"/>
                <a:ext cx="64" cy="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5627" name="Rectangle 71"/>
              <p:cNvSpPr>
                <a:spLocks noChangeArrowheads="1"/>
              </p:cNvSpPr>
              <p:nvPr/>
            </p:nvSpPr>
            <p:spPr bwMode="auto">
              <a:xfrm>
                <a:off x="3643" y="3806"/>
                <a:ext cx="63" cy="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</p:grpSp>
      </p:grpSp>
      <p:grpSp>
        <p:nvGrpSpPr>
          <p:cNvPr id="137" name="Group 184"/>
          <p:cNvGrpSpPr>
            <a:grpSpLocks/>
          </p:cNvGrpSpPr>
          <p:nvPr/>
        </p:nvGrpSpPr>
        <p:grpSpPr bwMode="auto">
          <a:xfrm>
            <a:off x="452965" y="7470313"/>
            <a:ext cx="767645" cy="494453"/>
            <a:chOff x="107" y="2789"/>
            <a:chExt cx="340" cy="219"/>
          </a:xfrm>
        </p:grpSpPr>
        <p:sp>
          <p:nvSpPr>
            <p:cNvPr id="138" name="Rectangle 70"/>
            <p:cNvSpPr>
              <a:spLocks noChangeArrowheads="1"/>
            </p:cNvSpPr>
            <p:nvPr/>
          </p:nvSpPr>
          <p:spPr bwMode="auto">
            <a:xfrm>
              <a:off x="402" y="2837"/>
              <a:ext cx="45" cy="14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graphicFrame>
          <p:nvGraphicFramePr>
            <p:cNvPr id="13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7009629"/>
                </p:ext>
              </p:extLst>
            </p:nvPr>
          </p:nvGraphicFramePr>
          <p:xfrm>
            <a:off x="107" y="2789"/>
            <a:ext cx="20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76" name="Equation" r:id="rId8" imgW="152280" imgH="164880" progId="Equation.DSMT4">
                    <p:embed/>
                  </p:oleObj>
                </mc:Choice>
                <mc:Fallback>
                  <p:oleObj name="Equation" r:id="rId8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" y="2789"/>
                          <a:ext cx="202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0" name="Group 277"/>
          <p:cNvGrpSpPr>
            <a:grpSpLocks/>
          </p:cNvGrpSpPr>
          <p:nvPr/>
        </p:nvGrpSpPr>
        <p:grpSpPr bwMode="auto">
          <a:xfrm>
            <a:off x="392004" y="6774910"/>
            <a:ext cx="799254" cy="483164"/>
            <a:chOff x="267" y="2441"/>
            <a:chExt cx="354" cy="214"/>
          </a:xfrm>
        </p:grpSpPr>
        <p:graphicFrame>
          <p:nvGraphicFramePr>
            <p:cNvPr id="14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1806755"/>
                </p:ext>
              </p:extLst>
            </p:nvPr>
          </p:nvGraphicFramePr>
          <p:xfrm>
            <a:off x="267" y="2441"/>
            <a:ext cx="230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77" name="Equation" r:id="rId10" imgW="177480" imgH="164880" progId="Equation.DSMT4">
                    <p:embed/>
                  </p:oleObj>
                </mc:Choice>
                <mc:Fallback>
                  <p:oleObj name="Equation" r:id="rId10" imgW="1774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" y="2441"/>
                          <a:ext cx="230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" name="Rectangle 70"/>
            <p:cNvSpPr>
              <a:spLocks noChangeArrowheads="1"/>
            </p:cNvSpPr>
            <p:nvPr/>
          </p:nvSpPr>
          <p:spPr bwMode="auto">
            <a:xfrm>
              <a:off x="576" y="2474"/>
              <a:ext cx="45" cy="147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/>
              <p:cNvSpPr txBox="1"/>
              <p:nvPr/>
            </p:nvSpPr>
            <p:spPr>
              <a:xfrm>
                <a:off x="9970346" y="3218857"/>
                <a:ext cx="2868026" cy="1731755"/>
              </a:xfrm>
              <a:prstGeom prst="rect">
                <a:avLst/>
              </a:prstGeom>
              <a:noFill/>
            </p:spPr>
            <p:txBody>
              <a:bodyPr wrap="square" lIns="130032" tIns="65017" rIns="130032" bIns="65017" rtlCol="0">
                <a:spAutoFit/>
              </a:bodyPr>
              <a:lstStyle/>
              <a:p>
                <a:pPr algn="r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dirty="0" smtClean="0">
                    <a:solidFill>
                      <a:srgbClr val="FF0000"/>
                    </a:solidFill>
                    <a:latin typeface="Palatino Linotype"/>
                    <a:ea typeface="+mn-ea"/>
                    <a:cs typeface="+mn-cs"/>
                  </a:rPr>
                  <a:t>divide each small semicircle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+1 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Palatino Linotype"/>
                    <a:ea typeface="+mn-ea"/>
                    <a:cs typeface="+mn-cs"/>
                  </a:rPr>
                  <a:t>equal angles</a:t>
                </a:r>
              </a:p>
            </p:txBody>
          </p:sp>
        </mc:Choice>
        <mc:Fallback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346" y="3218857"/>
                <a:ext cx="2868026" cy="1731755"/>
              </a:xfrm>
              <a:prstGeom prst="rect">
                <a:avLst/>
              </a:prstGeom>
              <a:blipFill rotWithShape="1">
                <a:blip r:embed="rId12"/>
                <a:stretch>
                  <a:fillRect l="-426" t="-2113" r="-5957" b="-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/>
              <p:cNvSpPr txBox="1"/>
              <p:nvPr/>
            </p:nvSpPr>
            <p:spPr>
              <a:xfrm>
                <a:off x="325122" y="3237533"/>
                <a:ext cx="2868026" cy="1331645"/>
              </a:xfrm>
              <a:prstGeom prst="rect">
                <a:avLst/>
              </a:prstGeom>
              <a:noFill/>
            </p:spPr>
            <p:txBody>
              <a:bodyPr wrap="square" lIns="130032" tIns="65017" rIns="130032" bIns="65017" rtlCol="0">
                <a:spAutoFit/>
              </a:bodyPr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dirty="0" smtClean="0">
                    <a:solidFill>
                      <a:srgbClr val="000099"/>
                    </a:solidFill>
                    <a:latin typeface="Palatino Linotype"/>
                    <a:ea typeface="+mn-ea"/>
                    <a:cs typeface="+mn-cs"/>
                  </a:rPr>
                  <a:t>divide semicircle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0099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99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99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rgbClr val="000099"/>
                        </a:solidFill>
                        <a:latin typeface="Cambria Math"/>
                        <a:ea typeface="+mn-ea"/>
                        <a:cs typeface="+mn-cs"/>
                      </a:rPr>
                      <m:t>+1 </m:t>
                    </m:r>
                  </m:oMath>
                </a14:m>
                <a:r>
                  <a:rPr lang="en-US" sz="2600" dirty="0">
                    <a:solidFill>
                      <a:srgbClr val="000099"/>
                    </a:solidFill>
                    <a:latin typeface="Palatino Linotype"/>
                    <a:ea typeface="+mn-ea"/>
                    <a:cs typeface="+mn-cs"/>
                  </a:rPr>
                  <a:t>equal angles</a:t>
                </a:r>
              </a:p>
            </p:txBody>
          </p:sp>
        </mc:Choice>
        <mc:Fallback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2" y="3237533"/>
                <a:ext cx="2868026" cy="1331645"/>
              </a:xfrm>
              <a:prstGeom prst="rect">
                <a:avLst/>
              </a:prstGeom>
              <a:blipFill rotWithShape="1">
                <a:blip r:embed="rId13"/>
                <a:stretch>
                  <a:fillRect l="-2335" t="-2740" r="-1274" b="-8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0" y="247690"/>
            <a:ext cx="13004800" cy="744135"/>
          </a:xfrm>
          <a:prstGeom prst="rect">
            <a:avLst/>
          </a:prstGeom>
          <a:solidFill>
            <a:srgbClr val="000099"/>
          </a:solidFill>
        </p:spPr>
        <p:txBody>
          <a:bodyPr wrap="square" lIns="130032" tIns="65017" rIns="130032" bIns="65017" rtlCol="0">
            <a:spAutoFit/>
          </a:bodyPr>
          <a:lstStyle/>
          <a:p>
            <a:pPr defTabSz="130032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dirty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How </a:t>
            </a:r>
            <a:r>
              <a:rPr lang="en-US" altLang="zh-CN" sz="4000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about </a:t>
            </a:r>
            <a:r>
              <a:rPr lang="en-US" altLang="zh-CN" sz="4000" i="1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general</a:t>
            </a:r>
            <a:r>
              <a:rPr lang="en-US" altLang="zh-CN" sz="4000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 </a:t>
            </a:r>
            <a:r>
              <a:rPr lang="en-US" altLang="zh-CN" sz="4000" dirty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qubit decoherence?</a:t>
            </a:r>
          </a:p>
        </p:txBody>
      </p:sp>
      <p:sp>
        <p:nvSpPr>
          <p:cNvPr id="119" name="Text Box 10"/>
          <p:cNvSpPr txBox="1">
            <a:spLocks noChangeArrowheads="1"/>
          </p:cNvSpPr>
          <p:nvPr/>
        </p:nvSpPr>
        <p:spPr bwMode="auto">
          <a:xfrm>
            <a:off x="198684" y="1761264"/>
            <a:ext cx="12639687" cy="100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2" tIns="65017" rIns="130032" bIns="650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defTabSz="13003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Quadratic DD (QDD): </a:t>
            </a:r>
            <a:endParaRPr lang="en-US" altLang="zh-CN" sz="2800" b="1" dirty="0" smtClean="0">
              <a:solidFill>
                <a:srgbClr val="000000"/>
              </a:solidFill>
              <a:latin typeface="Palatino Linotype"/>
              <a:cs typeface="+mn-cs"/>
            </a:endParaRPr>
          </a:p>
          <a:p>
            <a:pPr algn="l" defTabSz="13003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Palatino Linotype"/>
                <a:cs typeface="+mn-cs"/>
              </a:rPr>
              <a:t>a </a:t>
            </a: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nesting of two types (e.g., X and Z) </a:t>
            </a:r>
            <a:r>
              <a:rPr lang="en-US" altLang="zh-CN" sz="2800" b="1" dirty="0" smtClean="0">
                <a:solidFill>
                  <a:srgbClr val="000000"/>
                </a:solidFill>
                <a:latin typeface="Palatino Linotype"/>
                <a:cs typeface="+mn-cs"/>
              </a:rPr>
              <a:t>of </a:t>
            </a: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UDD sequences.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6276092"/>
              </p:ext>
            </p:extLst>
          </p:nvPr>
        </p:nvGraphicFramePr>
        <p:xfrm>
          <a:off x="3144838" y="1209675"/>
          <a:ext cx="69310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8" name="Equation" r:id="rId14" imgW="2450880" imgH="228600" progId="Equation.DSMT4">
                  <p:embed/>
                </p:oleObj>
              </mc:Choice>
              <mc:Fallback>
                <p:oleObj name="Equation" r:id="rId14" imgW="2450880" imgH="228600" progId="Equation.DSMT4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1209675"/>
                        <a:ext cx="69310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358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3"/>
          <p:cNvGrpSpPr>
            <a:grpSpLocks/>
          </p:cNvGrpSpPr>
          <p:nvPr/>
        </p:nvGrpSpPr>
        <p:grpSpPr bwMode="auto">
          <a:xfrm>
            <a:off x="575734" y="8243149"/>
            <a:ext cx="12020409" cy="706684"/>
            <a:chOff x="255" y="3841"/>
            <a:chExt cx="5324" cy="313"/>
          </a:xfrm>
        </p:grpSpPr>
        <p:graphicFrame>
          <p:nvGraphicFramePr>
            <p:cNvPr id="25604" name="Object 4"/>
            <p:cNvGraphicFramePr>
              <a:graphicFrameLocks noChangeAspect="1"/>
            </p:cNvGraphicFramePr>
            <p:nvPr/>
          </p:nvGraphicFramePr>
          <p:xfrm>
            <a:off x="5358" y="3841"/>
            <a:ext cx="221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7" name="Equation" r:id="rId4" imgW="126720" imgH="177480" progId="Equation.DSMT4">
                    <p:embed/>
                  </p:oleObj>
                </mc:Choice>
                <mc:Fallback>
                  <p:oleObj name="Equation" r:id="rId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8" y="3841"/>
                          <a:ext cx="221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255" y="3863"/>
            <a:ext cx="242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8"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" y="3863"/>
                          <a:ext cx="242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5" name="Line 21"/>
            <p:cNvSpPr>
              <a:spLocks noChangeShapeType="1"/>
            </p:cNvSpPr>
            <p:nvPr/>
          </p:nvSpPr>
          <p:spPr bwMode="auto">
            <a:xfrm>
              <a:off x="499" y="4018"/>
              <a:ext cx="4811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4" name="Group 190"/>
          <p:cNvGrpSpPr>
            <a:grpSpLocks/>
          </p:cNvGrpSpPr>
          <p:nvPr/>
        </p:nvGrpSpPr>
        <p:grpSpPr bwMode="auto">
          <a:xfrm>
            <a:off x="2287130" y="7242955"/>
            <a:ext cx="2686756" cy="1415627"/>
            <a:chOff x="-917" y="1896"/>
            <a:chExt cx="1190" cy="627"/>
          </a:xfrm>
        </p:grpSpPr>
        <p:sp>
          <p:nvSpPr>
            <p:cNvPr id="25692" name="Line 168"/>
            <p:cNvSpPr>
              <a:spLocks noChangeShapeType="1"/>
            </p:cNvSpPr>
            <p:nvPr/>
          </p:nvSpPr>
          <p:spPr bwMode="auto">
            <a:xfrm>
              <a:off x="164" y="2152"/>
              <a:ext cx="0" cy="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3" name="Line 161"/>
            <p:cNvSpPr>
              <a:spLocks noChangeShapeType="1"/>
            </p:cNvSpPr>
            <p:nvPr/>
          </p:nvSpPr>
          <p:spPr bwMode="auto">
            <a:xfrm flipV="1">
              <a:off x="-133" y="1927"/>
              <a:ext cx="1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4" name="Arc 160"/>
            <p:cNvSpPr>
              <a:spLocks/>
            </p:cNvSpPr>
            <p:nvPr/>
          </p:nvSpPr>
          <p:spPr bwMode="auto">
            <a:xfrm>
              <a:off x="-917" y="1896"/>
              <a:ext cx="1190" cy="617"/>
            </a:xfrm>
            <a:custGeom>
              <a:avLst/>
              <a:gdLst>
                <a:gd name="T0" fmla="*/ 6377839 w 43200"/>
                <a:gd name="T1" fmla="*/ 60776910 h 21801"/>
                <a:gd name="T2" fmla="*/ 59155221 w 43200"/>
                <a:gd name="T3" fmla="*/ 60776910 h 21801"/>
                <a:gd name="T4" fmla="*/ 59155221 w 43200"/>
                <a:gd name="T5" fmla="*/ 60776910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5" name="Line 170"/>
            <p:cNvSpPr>
              <a:spLocks noChangeShapeType="1"/>
            </p:cNvSpPr>
            <p:nvPr/>
          </p:nvSpPr>
          <p:spPr bwMode="auto">
            <a:xfrm>
              <a:off x="-507" y="1927"/>
              <a:ext cx="7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6" name="Rectangle 70"/>
            <p:cNvSpPr>
              <a:spLocks noChangeArrowheads="1"/>
            </p:cNvSpPr>
            <p:nvPr/>
          </p:nvSpPr>
          <p:spPr bwMode="auto">
            <a:xfrm>
              <a:off x="155" y="2453"/>
              <a:ext cx="15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97" name="Rectangle 71"/>
            <p:cNvSpPr>
              <a:spLocks noChangeArrowheads="1"/>
            </p:cNvSpPr>
            <p:nvPr/>
          </p:nvSpPr>
          <p:spPr bwMode="auto">
            <a:xfrm>
              <a:off x="-141" y="2454"/>
              <a:ext cx="15" cy="5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98" name="Rectangle 72"/>
            <p:cNvSpPr>
              <a:spLocks noChangeArrowheads="1"/>
            </p:cNvSpPr>
            <p:nvPr/>
          </p:nvSpPr>
          <p:spPr bwMode="auto">
            <a:xfrm>
              <a:off x="-511" y="2450"/>
              <a:ext cx="17" cy="5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99" name="Line 166"/>
            <p:cNvSpPr>
              <a:spLocks noChangeShapeType="1"/>
            </p:cNvSpPr>
            <p:nvPr/>
          </p:nvSpPr>
          <p:spPr bwMode="auto">
            <a:xfrm rot="4320000">
              <a:off x="-719" y="2217"/>
              <a:ext cx="60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0" name="Line 166"/>
            <p:cNvSpPr>
              <a:spLocks noChangeShapeType="1"/>
            </p:cNvSpPr>
            <p:nvPr/>
          </p:nvSpPr>
          <p:spPr bwMode="auto">
            <a:xfrm rot="-2160000">
              <a:off x="-375" y="2326"/>
              <a:ext cx="59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1" name="Line 166"/>
            <p:cNvSpPr>
              <a:spLocks noChangeShapeType="1"/>
            </p:cNvSpPr>
            <p:nvPr/>
          </p:nvSpPr>
          <p:spPr bwMode="auto">
            <a:xfrm rot="2160000">
              <a:off x="-857" y="2330"/>
              <a:ext cx="59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2" name="Line 166"/>
            <p:cNvSpPr>
              <a:spLocks noChangeShapeType="1"/>
            </p:cNvSpPr>
            <p:nvPr/>
          </p:nvSpPr>
          <p:spPr bwMode="auto">
            <a:xfrm rot="-4320000">
              <a:off x="-531" y="2219"/>
              <a:ext cx="60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3" name="Line 170"/>
            <p:cNvSpPr>
              <a:spLocks noChangeShapeType="1"/>
            </p:cNvSpPr>
            <p:nvPr/>
          </p:nvSpPr>
          <p:spPr bwMode="auto">
            <a:xfrm>
              <a:off x="-803" y="2150"/>
              <a:ext cx="5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4" name="Rectangle 159"/>
            <p:cNvSpPr>
              <a:spLocks noChangeArrowheads="1"/>
            </p:cNvSpPr>
            <p:nvPr/>
          </p:nvSpPr>
          <p:spPr bwMode="auto">
            <a:xfrm>
              <a:off x="-808" y="2450"/>
              <a:ext cx="16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5" name="Group 189"/>
          <p:cNvGrpSpPr>
            <a:grpSpLocks/>
          </p:cNvGrpSpPr>
          <p:nvPr/>
        </p:nvGrpSpPr>
        <p:grpSpPr bwMode="auto">
          <a:xfrm>
            <a:off x="4964856" y="6935893"/>
            <a:ext cx="3291840" cy="1706880"/>
            <a:chOff x="-729" y="864"/>
            <a:chExt cx="1458" cy="756"/>
          </a:xfrm>
        </p:grpSpPr>
        <p:sp>
          <p:nvSpPr>
            <p:cNvPr id="25679" name="Line 168"/>
            <p:cNvSpPr>
              <a:spLocks noChangeShapeType="1"/>
            </p:cNvSpPr>
            <p:nvPr/>
          </p:nvSpPr>
          <p:spPr bwMode="auto">
            <a:xfrm>
              <a:off x="595" y="1173"/>
              <a:ext cx="0" cy="4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0" name="Line 161"/>
            <p:cNvSpPr>
              <a:spLocks noChangeShapeType="1"/>
            </p:cNvSpPr>
            <p:nvPr/>
          </p:nvSpPr>
          <p:spPr bwMode="auto">
            <a:xfrm flipV="1">
              <a:off x="232" y="901"/>
              <a:ext cx="1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1" name="Arc 160"/>
            <p:cNvSpPr>
              <a:spLocks/>
            </p:cNvSpPr>
            <p:nvPr/>
          </p:nvSpPr>
          <p:spPr bwMode="auto">
            <a:xfrm>
              <a:off x="-729" y="864"/>
              <a:ext cx="1458" cy="744"/>
            </a:xfrm>
            <a:custGeom>
              <a:avLst/>
              <a:gdLst>
                <a:gd name="T0" fmla="*/ 7814193 w 43200"/>
                <a:gd name="T1" fmla="*/ 73286906 h 21801"/>
                <a:gd name="T2" fmla="*/ 72477573 w 43200"/>
                <a:gd name="T3" fmla="*/ 73286906 h 21801"/>
                <a:gd name="T4" fmla="*/ 72477573 w 43200"/>
                <a:gd name="T5" fmla="*/ 73286906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2" name="Line 170"/>
            <p:cNvSpPr>
              <a:spLocks noChangeShapeType="1"/>
            </p:cNvSpPr>
            <p:nvPr/>
          </p:nvSpPr>
          <p:spPr bwMode="auto">
            <a:xfrm>
              <a:off x="-227" y="901"/>
              <a:ext cx="9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3" name="Rectangle 70"/>
            <p:cNvSpPr>
              <a:spLocks noChangeArrowheads="1"/>
            </p:cNvSpPr>
            <p:nvPr/>
          </p:nvSpPr>
          <p:spPr bwMode="auto">
            <a:xfrm>
              <a:off x="585" y="1535"/>
              <a:ext cx="18" cy="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84" name="Rectangle 71"/>
            <p:cNvSpPr>
              <a:spLocks noChangeArrowheads="1"/>
            </p:cNvSpPr>
            <p:nvPr/>
          </p:nvSpPr>
          <p:spPr bwMode="auto">
            <a:xfrm>
              <a:off x="222" y="1537"/>
              <a:ext cx="18" cy="6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85" name="Rectangle 72"/>
            <p:cNvSpPr>
              <a:spLocks noChangeArrowheads="1"/>
            </p:cNvSpPr>
            <p:nvPr/>
          </p:nvSpPr>
          <p:spPr bwMode="auto">
            <a:xfrm>
              <a:off x="-232" y="1532"/>
              <a:ext cx="21" cy="6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86" name="Line 166"/>
            <p:cNvSpPr>
              <a:spLocks noChangeShapeType="1"/>
            </p:cNvSpPr>
            <p:nvPr/>
          </p:nvSpPr>
          <p:spPr bwMode="auto">
            <a:xfrm rot="4320000">
              <a:off x="-480" y="1251"/>
              <a:ext cx="73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7" name="Line 166"/>
            <p:cNvSpPr>
              <a:spLocks noChangeShapeType="1"/>
            </p:cNvSpPr>
            <p:nvPr/>
          </p:nvSpPr>
          <p:spPr bwMode="auto">
            <a:xfrm rot="-2160000">
              <a:off x="-65" y="1382"/>
              <a:ext cx="73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8" name="Line 166"/>
            <p:cNvSpPr>
              <a:spLocks noChangeShapeType="1"/>
            </p:cNvSpPr>
            <p:nvPr/>
          </p:nvSpPr>
          <p:spPr bwMode="auto">
            <a:xfrm rot="2160000">
              <a:off x="-656" y="1387"/>
              <a:ext cx="72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9" name="Line 166"/>
            <p:cNvSpPr>
              <a:spLocks noChangeShapeType="1"/>
            </p:cNvSpPr>
            <p:nvPr/>
          </p:nvSpPr>
          <p:spPr bwMode="auto">
            <a:xfrm rot="-4320000">
              <a:off x="-250" y="1253"/>
              <a:ext cx="7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0" name="Line 170"/>
            <p:cNvSpPr>
              <a:spLocks noChangeShapeType="1"/>
            </p:cNvSpPr>
            <p:nvPr/>
          </p:nvSpPr>
          <p:spPr bwMode="auto">
            <a:xfrm>
              <a:off x="-590" y="1170"/>
              <a:ext cx="7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1" name="Rectangle 159"/>
            <p:cNvSpPr>
              <a:spLocks noChangeArrowheads="1"/>
            </p:cNvSpPr>
            <p:nvPr/>
          </p:nvSpPr>
          <p:spPr bwMode="auto">
            <a:xfrm>
              <a:off x="-595" y="1532"/>
              <a:ext cx="19" cy="6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6" name="Group 191"/>
          <p:cNvGrpSpPr>
            <a:grpSpLocks/>
          </p:cNvGrpSpPr>
          <p:nvPr/>
        </p:nvGrpSpPr>
        <p:grpSpPr bwMode="auto">
          <a:xfrm>
            <a:off x="1282419" y="8069302"/>
            <a:ext cx="948267" cy="521547"/>
            <a:chOff x="-723" y="2954"/>
            <a:chExt cx="420" cy="231"/>
          </a:xfrm>
        </p:grpSpPr>
        <p:sp>
          <p:nvSpPr>
            <p:cNvPr id="25666" name="Line 168"/>
            <p:cNvSpPr>
              <a:spLocks noChangeShapeType="1"/>
            </p:cNvSpPr>
            <p:nvPr/>
          </p:nvSpPr>
          <p:spPr bwMode="auto">
            <a:xfrm>
              <a:off x="-342" y="3043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7" name="Line 161"/>
            <p:cNvSpPr>
              <a:spLocks noChangeShapeType="1"/>
            </p:cNvSpPr>
            <p:nvPr/>
          </p:nvSpPr>
          <p:spPr bwMode="auto">
            <a:xfrm flipV="1">
              <a:off x="-446" y="2964"/>
              <a:ext cx="0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8" name="Arc 160"/>
            <p:cNvSpPr>
              <a:spLocks/>
            </p:cNvSpPr>
            <p:nvPr/>
          </p:nvSpPr>
          <p:spPr bwMode="auto">
            <a:xfrm>
              <a:off x="-723" y="2954"/>
              <a:ext cx="420" cy="213"/>
            </a:xfrm>
            <a:custGeom>
              <a:avLst/>
              <a:gdLst>
                <a:gd name="T0" fmla="*/ 2251002 w 43200"/>
                <a:gd name="T1" fmla="*/ 20981332 h 21801"/>
                <a:gd name="T2" fmla="*/ 20878313 w 43200"/>
                <a:gd name="T3" fmla="*/ 20981332 h 21801"/>
                <a:gd name="T4" fmla="*/ 20878313 w 43200"/>
                <a:gd name="T5" fmla="*/ 20981332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9" name="Line 170"/>
            <p:cNvSpPr>
              <a:spLocks noChangeShapeType="1"/>
            </p:cNvSpPr>
            <p:nvPr/>
          </p:nvSpPr>
          <p:spPr bwMode="auto">
            <a:xfrm>
              <a:off x="-579" y="2964"/>
              <a:ext cx="3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0" name="Rectangle 70"/>
            <p:cNvSpPr>
              <a:spLocks noChangeArrowheads="1"/>
            </p:cNvSpPr>
            <p:nvPr/>
          </p:nvSpPr>
          <p:spPr bwMode="auto">
            <a:xfrm>
              <a:off x="-351" y="3136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71" name="Line 166"/>
            <p:cNvSpPr>
              <a:spLocks noChangeShapeType="1"/>
            </p:cNvSpPr>
            <p:nvPr/>
          </p:nvSpPr>
          <p:spPr bwMode="auto">
            <a:xfrm rot="4320000">
              <a:off x="-651" y="306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2" name="Line 166"/>
            <p:cNvSpPr>
              <a:spLocks noChangeShapeType="1"/>
            </p:cNvSpPr>
            <p:nvPr/>
          </p:nvSpPr>
          <p:spPr bwMode="auto">
            <a:xfrm rot="-2160000">
              <a:off x="-531" y="3103"/>
              <a:ext cx="20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3" name="Line 166"/>
            <p:cNvSpPr>
              <a:spLocks noChangeShapeType="1"/>
            </p:cNvSpPr>
            <p:nvPr/>
          </p:nvSpPr>
          <p:spPr bwMode="auto">
            <a:xfrm rot="2160000">
              <a:off x="-702" y="3104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4" name="Line 166"/>
            <p:cNvSpPr>
              <a:spLocks noChangeShapeType="1"/>
            </p:cNvSpPr>
            <p:nvPr/>
          </p:nvSpPr>
          <p:spPr bwMode="auto">
            <a:xfrm rot="-4320000">
              <a:off x="-584" y="3065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5" name="Line 170"/>
            <p:cNvSpPr>
              <a:spLocks noChangeShapeType="1"/>
            </p:cNvSpPr>
            <p:nvPr/>
          </p:nvSpPr>
          <p:spPr bwMode="auto">
            <a:xfrm>
              <a:off x="-683" y="3042"/>
              <a:ext cx="2" cy="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6" name="Rectangle 70"/>
            <p:cNvSpPr>
              <a:spLocks noChangeArrowheads="1"/>
            </p:cNvSpPr>
            <p:nvPr/>
          </p:nvSpPr>
          <p:spPr bwMode="auto">
            <a:xfrm>
              <a:off x="-454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77" name="Rectangle 70"/>
            <p:cNvSpPr>
              <a:spLocks noChangeArrowheads="1"/>
            </p:cNvSpPr>
            <p:nvPr/>
          </p:nvSpPr>
          <p:spPr bwMode="auto">
            <a:xfrm>
              <a:off x="-58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78" name="Rectangle 70"/>
            <p:cNvSpPr>
              <a:spLocks noChangeArrowheads="1"/>
            </p:cNvSpPr>
            <p:nvPr/>
          </p:nvSpPr>
          <p:spPr bwMode="auto">
            <a:xfrm>
              <a:off x="-69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8" name="Group 193"/>
          <p:cNvGrpSpPr>
            <a:grpSpLocks/>
          </p:cNvGrpSpPr>
          <p:nvPr/>
        </p:nvGrpSpPr>
        <p:grpSpPr bwMode="auto">
          <a:xfrm>
            <a:off x="8335716" y="7272303"/>
            <a:ext cx="2686756" cy="1415626"/>
            <a:chOff x="-917" y="1896"/>
            <a:chExt cx="1190" cy="627"/>
          </a:xfrm>
        </p:grpSpPr>
        <p:sp>
          <p:nvSpPr>
            <p:cNvPr id="25652" name="Line 168"/>
            <p:cNvSpPr>
              <a:spLocks noChangeShapeType="1"/>
            </p:cNvSpPr>
            <p:nvPr/>
          </p:nvSpPr>
          <p:spPr bwMode="auto">
            <a:xfrm>
              <a:off x="164" y="2152"/>
              <a:ext cx="0" cy="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3" name="Line 161"/>
            <p:cNvSpPr>
              <a:spLocks noChangeShapeType="1"/>
            </p:cNvSpPr>
            <p:nvPr/>
          </p:nvSpPr>
          <p:spPr bwMode="auto">
            <a:xfrm flipV="1">
              <a:off x="-133" y="1927"/>
              <a:ext cx="1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4" name="Arc 160"/>
            <p:cNvSpPr>
              <a:spLocks/>
            </p:cNvSpPr>
            <p:nvPr/>
          </p:nvSpPr>
          <p:spPr bwMode="auto">
            <a:xfrm>
              <a:off x="-917" y="1896"/>
              <a:ext cx="1190" cy="617"/>
            </a:xfrm>
            <a:custGeom>
              <a:avLst/>
              <a:gdLst>
                <a:gd name="T0" fmla="*/ 6377839 w 43200"/>
                <a:gd name="T1" fmla="*/ 60776910 h 21801"/>
                <a:gd name="T2" fmla="*/ 59155221 w 43200"/>
                <a:gd name="T3" fmla="*/ 60776910 h 21801"/>
                <a:gd name="T4" fmla="*/ 59155221 w 43200"/>
                <a:gd name="T5" fmla="*/ 60776910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5" name="Line 170"/>
            <p:cNvSpPr>
              <a:spLocks noChangeShapeType="1"/>
            </p:cNvSpPr>
            <p:nvPr/>
          </p:nvSpPr>
          <p:spPr bwMode="auto">
            <a:xfrm>
              <a:off x="-507" y="1927"/>
              <a:ext cx="7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6" name="Rectangle 70"/>
            <p:cNvSpPr>
              <a:spLocks noChangeArrowheads="1"/>
            </p:cNvSpPr>
            <p:nvPr/>
          </p:nvSpPr>
          <p:spPr bwMode="auto">
            <a:xfrm>
              <a:off x="155" y="2453"/>
              <a:ext cx="15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7" name="Rectangle 71"/>
            <p:cNvSpPr>
              <a:spLocks noChangeArrowheads="1"/>
            </p:cNvSpPr>
            <p:nvPr/>
          </p:nvSpPr>
          <p:spPr bwMode="auto">
            <a:xfrm>
              <a:off x="-141" y="2454"/>
              <a:ext cx="15" cy="5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8" name="Rectangle 72"/>
            <p:cNvSpPr>
              <a:spLocks noChangeArrowheads="1"/>
            </p:cNvSpPr>
            <p:nvPr/>
          </p:nvSpPr>
          <p:spPr bwMode="auto">
            <a:xfrm>
              <a:off x="-511" y="2450"/>
              <a:ext cx="17" cy="5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9" name="Line 166"/>
            <p:cNvSpPr>
              <a:spLocks noChangeShapeType="1"/>
            </p:cNvSpPr>
            <p:nvPr/>
          </p:nvSpPr>
          <p:spPr bwMode="auto">
            <a:xfrm rot="4320000">
              <a:off x="-719" y="2217"/>
              <a:ext cx="60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0" name="Line 166"/>
            <p:cNvSpPr>
              <a:spLocks noChangeShapeType="1"/>
            </p:cNvSpPr>
            <p:nvPr/>
          </p:nvSpPr>
          <p:spPr bwMode="auto">
            <a:xfrm rot="-2160000">
              <a:off x="-375" y="2326"/>
              <a:ext cx="59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1" name="Line 166"/>
            <p:cNvSpPr>
              <a:spLocks noChangeShapeType="1"/>
            </p:cNvSpPr>
            <p:nvPr/>
          </p:nvSpPr>
          <p:spPr bwMode="auto">
            <a:xfrm rot="2160000">
              <a:off x="-857" y="2330"/>
              <a:ext cx="59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2" name="Line 166"/>
            <p:cNvSpPr>
              <a:spLocks noChangeShapeType="1"/>
            </p:cNvSpPr>
            <p:nvPr/>
          </p:nvSpPr>
          <p:spPr bwMode="auto">
            <a:xfrm rot="-4320000">
              <a:off x="-531" y="2219"/>
              <a:ext cx="60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3" name="Line 170"/>
            <p:cNvSpPr>
              <a:spLocks noChangeShapeType="1"/>
            </p:cNvSpPr>
            <p:nvPr/>
          </p:nvSpPr>
          <p:spPr bwMode="auto">
            <a:xfrm>
              <a:off x="-803" y="2150"/>
              <a:ext cx="5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4" name="Rectangle 159"/>
            <p:cNvSpPr>
              <a:spLocks noChangeArrowheads="1"/>
            </p:cNvSpPr>
            <p:nvPr/>
          </p:nvSpPr>
          <p:spPr bwMode="auto">
            <a:xfrm>
              <a:off x="-808" y="2450"/>
              <a:ext cx="16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9" name="Group 207"/>
          <p:cNvGrpSpPr>
            <a:grpSpLocks/>
          </p:cNvGrpSpPr>
          <p:nvPr/>
        </p:nvGrpSpPr>
        <p:grpSpPr bwMode="auto">
          <a:xfrm>
            <a:off x="11047307" y="8094134"/>
            <a:ext cx="948267" cy="521546"/>
            <a:chOff x="-723" y="2954"/>
            <a:chExt cx="420" cy="231"/>
          </a:xfrm>
        </p:grpSpPr>
        <p:sp>
          <p:nvSpPr>
            <p:cNvPr id="25639" name="Line 168"/>
            <p:cNvSpPr>
              <a:spLocks noChangeShapeType="1"/>
            </p:cNvSpPr>
            <p:nvPr/>
          </p:nvSpPr>
          <p:spPr bwMode="auto">
            <a:xfrm>
              <a:off x="-342" y="3043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0" name="Line 161"/>
            <p:cNvSpPr>
              <a:spLocks noChangeShapeType="1"/>
            </p:cNvSpPr>
            <p:nvPr/>
          </p:nvSpPr>
          <p:spPr bwMode="auto">
            <a:xfrm flipV="1">
              <a:off x="-446" y="2964"/>
              <a:ext cx="0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1" name="Arc 160"/>
            <p:cNvSpPr>
              <a:spLocks/>
            </p:cNvSpPr>
            <p:nvPr/>
          </p:nvSpPr>
          <p:spPr bwMode="auto">
            <a:xfrm>
              <a:off x="-723" y="2954"/>
              <a:ext cx="420" cy="213"/>
            </a:xfrm>
            <a:custGeom>
              <a:avLst/>
              <a:gdLst>
                <a:gd name="T0" fmla="*/ 2251002 w 43200"/>
                <a:gd name="T1" fmla="*/ 20981332 h 21801"/>
                <a:gd name="T2" fmla="*/ 20878313 w 43200"/>
                <a:gd name="T3" fmla="*/ 20981332 h 21801"/>
                <a:gd name="T4" fmla="*/ 20878313 w 43200"/>
                <a:gd name="T5" fmla="*/ 20981332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2" name="Line 170"/>
            <p:cNvSpPr>
              <a:spLocks noChangeShapeType="1"/>
            </p:cNvSpPr>
            <p:nvPr/>
          </p:nvSpPr>
          <p:spPr bwMode="auto">
            <a:xfrm>
              <a:off x="-579" y="2964"/>
              <a:ext cx="3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3" name="Rectangle 70"/>
            <p:cNvSpPr>
              <a:spLocks noChangeArrowheads="1"/>
            </p:cNvSpPr>
            <p:nvPr/>
          </p:nvSpPr>
          <p:spPr bwMode="auto">
            <a:xfrm>
              <a:off x="-351" y="3136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44" name="Line 166"/>
            <p:cNvSpPr>
              <a:spLocks noChangeShapeType="1"/>
            </p:cNvSpPr>
            <p:nvPr/>
          </p:nvSpPr>
          <p:spPr bwMode="auto">
            <a:xfrm rot="4320000">
              <a:off x="-651" y="306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5" name="Line 166"/>
            <p:cNvSpPr>
              <a:spLocks noChangeShapeType="1"/>
            </p:cNvSpPr>
            <p:nvPr/>
          </p:nvSpPr>
          <p:spPr bwMode="auto">
            <a:xfrm rot="-2160000">
              <a:off x="-531" y="3103"/>
              <a:ext cx="20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6" name="Line 166"/>
            <p:cNvSpPr>
              <a:spLocks noChangeShapeType="1"/>
            </p:cNvSpPr>
            <p:nvPr/>
          </p:nvSpPr>
          <p:spPr bwMode="auto">
            <a:xfrm rot="2160000">
              <a:off x="-702" y="3104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7" name="Line 166"/>
            <p:cNvSpPr>
              <a:spLocks noChangeShapeType="1"/>
            </p:cNvSpPr>
            <p:nvPr/>
          </p:nvSpPr>
          <p:spPr bwMode="auto">
            <a:xfrm rot="-4320000">
              <a:off x="-584" y="3065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8" name="Line 170"/>
            <p:cNvSpPr>
              <a:spLocks noChangeShapeType="1"/>
            </p:cNvSpPr>
            <p:nvPr/>
          </p:nvSpPr>
          <p:spPr bwMode="auto">
            <a:xfrm>
              <a:off x="-683" y="3042"/>
              <a:ext cx="2" cy="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9" name="Rectangle 70"/>
            <p:cNvSpPr>
              <a:spLocks noChangeArrowheads="1"/>
            </p:cNvSpPr>
            <p:nvPr/>
          </p:nvSpPr>
          <p:spPr bwMode="auto">
            <a:xfrm>
              <a:off x="-454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0" name="Rectangle 70"/>
            <p:cNvSpPr>
              <a:spLocks noChangeArrowheads="1"/>
            </p:cNvSpPr>
            <p:nvPr/>
          </p:nvSpPr>
          <p:spPr bwMode="auto">
            <a:xfrm>
              <a:off x="-58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1" name="Rectangle 70"/>
            <p:cNvSpPr>
              <a:spLocks noChangeArrowheads="1"/>
            </p:cNvSpPr>
            <p:nvPr/>
          </p:nvSpPr>
          <p:spPr bwMode="auto">
            <a:xfrm>
              <a:off x="-69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53435" name="Rectangle 187"/>
          <p:cNvSpPr>
            <a:spLocks noChangeArrowheads="1"/>
          </p:cNvSpPr>
          <p:nvPr/>
        </p:nvSpPr>
        <p:spPr bwMode="auto">
          <a:xfrm>
            <a:off x="325120" y="3027693"/>
            <a:ext cx="4743595" cy="22118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32" tIns="65017" rIns="130032" bIns="65017">
            <a:spAutoFit/>
          </a:bodyPr>
          <a:lstStyle/>
          <a:p>
            <a:pPr algn="l" defTabSz="1300326" fontAlgn="auto">
              <a:spcBef>
                <a:spcPct val="2000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</a:pPr>
            <a:r>
              <a:rPr lang="en-US" altLang="zh-CN" sz="2600" b="1" dirty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 Uses (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Garamond" pitchFamily="18" charset="0"/>
                <a:ea typeface="宋体"/>
                <a:cs typeface="+mn-cs"/>
              </a:rPr>
              <a:t>N</a:t>
            </a:r>
            <a:r>
              <a:rPr lang="en-US" altLang="zh-CN" sz="2600" b="1" baseline="-25000" dirty="0" smtClean="0">
                <a:solidFill>
                  <a:srgbClr val="FF0000"/>
                </a:solidFill>
                <a:latin typeface="Garamond" pitchFamily="18" charset="0"/>
                <a:ea typeface="宋体"/>
                <a:cs typeface="+mn-cs"/>
              </a:rPr>
              <a:t>1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Garamond" pitchFamily="18" charset="0"/>
                <a:ea typeface="宋体"/>
                <a:cs typeface="+mn-c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+1)(</a:t>
            </a:r>
            <a:r>
              <a:rPr lang="en-US" altLang="zh-CN" sz="2600" b="1" i="1" dirty="0" smtClean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N</a:t>
            </a:r>
            <a:r>
              <a:rPr lang="en-US" altLang="zh-CN" sz="2600" b="1" baseline="-25000" dirty="0" smtClean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2</a:t>
            </a:r>
            <a:r>
              <a:rPr lang="en-US" altLang="zh-CN" sz="2600" b="1" i="1" dirty="0" smtClean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+1) pulses to remove the first </a:t>
            </a:r>
            <a:r>
              <a:rPr lang="en-US" altLang="zh-CN" sz="2600" b="1" dirty="0" smtClean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min(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Garamond" pitchFamily="18" charset="0"/>
                <a:ea typeface="宋体"/>
                <a:cs typeface="+mn-cs"/>
              </a:rPr>
              <a:t>N</a:t>
            </a:r>
            <a:r>
              <a:rPr lang="en-US" altLang="zh-CN" sz="2600" b="1" baseline="-25000" dirty="0" smtClean="0">
                <a:solidFill>
                  <a:srgbClr val="FF0000"/>
                </a:solidFill>
                <a:latin typeface="Garamond" pitchFamily="18" charset="0"/>
                <a:ea typeface="宋体"/>
                <a:cs typeface="+mn-cs"/>
              </a:rPr>
              <a:t>1</a:t>
            </a:r>
            <a:r>
              <a:rPr lang="en-US" altLang="zh-CN" sz="2600" b="1" dirty="0" smtClean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,</a:t>
            </a:r>
            <a:r>
              <a:rPr lang="en-US" altLang="zh-CN" sz="2600" b="1" i="1" dirty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 </a:t>
            </a:r>
            <a:r>
              <a:rPr lang="en-US" altLang="zh-CN" sz="2600" b="1" i="1" dirty="0" smtClean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N</a:t>
            </a:r>
            <a:r>
              <a:rPr lang="en-US" altLang="zh-CN" sz="2600" b="1" baseline="-25000" dirty="0" smtClean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2</a:t>
            </a:r>
            <a:r>
              <a:rPr lang="en-US" altLang="zh-CN" sz="2600" b="1" dirty="0" smtClean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)</a:t>
            </a:r>
            <a:r>
              <a:rPr lang="en-US" altLang="zh-CN" sz="2600" b="1" dirty="0" smtClean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orders in Dyson series</a:t>
            </a:r>
          </a:p>
          <a:p>
            <a:pPr algn="l" defTabSz="1300326" fontAlgn="auto">
              <a:spcBef>
                <a:spcPct val="2000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</a:pPr>
            <a:r>
              <a:rPr lang="en-US" sz="2600" b="1" dirty="0">
                <a:solidFill>
                  <a:srgbClr val="000000"/>
                </a:solidFill>
                <a:latin typeface="Palatino Linotype"/>
                <a:ea typeface="+mn-ea"/>
                <a:cs typeface="+mn-cs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Garamond" pitchFamily="18" charset="0"/>
              </a:rPr>
              <a:t>Proof: talk by Liang Jiang (Wed. 2:40</a:t>
            </a:r>
            <a:r>
              <a:rPr lang="en-US" sz="2600" b="1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  <a:endParaRPr lang="en-US" sz="2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grpSp>
        <p:nvGrpSpPr>
          <p:cNvPr id="11" name="Group 302"/>
          <p:cNvGrpSpPr>
            <a:grpSpLocks/>
          </p:cNvGrpSpPr>
          <p:nvPr/>
        </p:nvGrpSpPr>
        <p:grpSpPr bwMode="auto">
          <a:xfrm>
            <a:off x="2246493" y="8216054"/>
            <a:ext cx="8845973" cy="512515"/>
            <a:chOff x="-3729" y="1301"/>
            <a:chExt cx="3918" cy="227"/>
          </a:xfrm>
          <a:solidFill>
            <a:srgbClr val="000099"/>
          </a:solidFill>
        </p:grpSpPr>
        <p:grpSp>
          <p:nvGrpSpPr>
            <p:cNvPr id="25624" name="Group 283"/>
            <p:cNvGrpSpPr>
              <a:grpSpLocks/>
            </p:cNvGrpSpPr>
            <p:nvPr/>
          </p:nvGrpSpPr>
          <p:grpSpPr bwMode="auto">
            <a:xfrm>
              <a:off x="-3729" y="1301"/>
              <a:ext cx="1250" cy="213"/>
              <a:chOff x="979" y="3791"/>
              <a:chExt cx="1250" cy="213"/>
            </a:xfrm>
            <a:grpFill/>
          </p:grpSpPr>
          <p:sp>
            <p:nvSpPr>
              <p:cNvPr id="25628" name="Rectangle 72"/>
              <p:cNvSpPr>
                <a:spLocks noChangeArrowheads="1"/>
              </p:cNvSpPr>
              <p:nvPr/>
            </p:nvSpPr>
            <p:spPr bwMode="auto">
              <a:xfrm>
                <a:off x="2166" y="3792"/>
                <a:ext cx="63" cy="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5629" name="Rectangle 159"/>
              <p:cNvSpPr>
                <a:spLocks noChangeArrowheads="1"/>
              </p:cNvSpPr>
              <p:nvPr/>
            </p:nvSpPr>
            <p:spPr bwMode="auto">
              <a:xfrm>
                <a:off x="979" y="3791"/>
                <a:ext cx="64" cy="2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</p:grpSp>
        <p:grpSp>
          <p:nvGrpSpPr>
            <p:cNvPr id="25625" name="Group 297"/>
            <p:cNvGrpSpPr>
              <a:grpSpLocks/>
            </p:cNvGrpSpPr>
            <p:nvPr/>
          </p:nvGrpSpPr>
          <p:grpSpPr bwMode="auto">
            <a:xfrm>
              <a:off x="-1065" y="1310"/>
              <a:ext cx="1254" cy="218"/>
              <a:chOff x="3643" y="3800"/>
              <a:chExt cx="1254" cy="218"/>
            </a:xfrm>
            <a:grpFill/>
          </p:grpSpPr>
          <p:sp>
            <p:nvSpPr>
              <p:cNvPr id="25626" name="Rectangle 70"/>
              <p:cNvSpPr>
                <a:spLocks noChangeArrowheads="1"/>
              </p:cNvSpPr>
              <p:nvPr/>
            </p:nvSpPr>
            <p:spPr bwMode="auto">
              <a:xfrm>
                <a:off x="4833" y="3800"/>
                <a:ext cx="64" cy="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5627" name="Rectangle 71"/>
              <p:cNvSpPr>
                <a:spLocks noChangeArrowheads="1"/>
              </p:cNvSpPr>
              <p:nvPr/>
            </p:nvSpPr>
            <p:spPr bwMode="auto">
              <a:xfrm>
                <a:off x="3643" y="3806"/>
                <a:ext cx="63" cy="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0" y="247690"/>
            <a:ext cx="13004800" cy="744135"/>
          </a:xfrm>
          <a:prstGeom prst="rect">
            <a:avLst/>
          </a:prstGeom>
          <a:solidFill>
            <a:srgbClr val="000099"/>
          </a:solidFill>
        </p:spPr>
        <p:txBody>
          <a:bodyPr wrap="square" lIns="130032" tIns="65017" rIns="130032" bIns="65017" rtlCol="0">
            <a:spAutoFit/>
          </a:bodyPr>
          <a:lstStyle/>
          <a:p>
            <a:pPr defTabSz="130032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dirty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How </a:t>
            </a:r>
            <a:r>
              <a:rPr lang="en-US" altLang="zh-CN" sz="4000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about </a:t>
            </a:r>
            <a:r>
              <a:rPr lang="en-US" altLang="zh-CN" sz="4000" i="1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general</a:t>
            </a:r>
            <a:r>
              <a:rPr lang="en-US" altLang="zh-CN" sz="4000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 </a:t>
            </a:r>
            <a:r>
              <a:rPr lang="en-US" altLang="zh-CN" sz="4000" dirty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qubit decoherence?</a:t>
            </a:r>
          </a:p>
        </p:txBody>
      </p: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198684" y="1761264"/>
            <a:ext cx="12639687" cy="100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2" tIns="65017" rIns="130032" bIns="650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defTabSz="13003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Quadratic DD (QDD): </a:t>
            </a:r>
            <a:endParaRPr lang="en-US" altLang="zh-CN" sz="2800" b="1" dirty="0" smtClean="0">
              <a:solidFill>
                <a:srgbClr val="000000"/>
              </a:solidFill>
              <a:latin typeface="Palatino Linotype"/>
              <a:cs typeface="+mn-cs"/>
            </a:endParaRPr>
          </a:p>
          <a:p>
            <a:pPr algn="l" defTabSz="13003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Palatino Linotype"/>
                <a:cs typeface="+mn-cs"/>
              </a:rPr>
              <a:t>a </a:t>
            </a: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nesting of two types (e.g., X and Z) </a:t>
            </a:r>
            <a:r>
              <a:rPr lang="en-US" altLang="zh-CN" sz="2800" b="1" dirty="0" smtClean="0">
                <a:solidFill>
                  <a:srgbClr val="000000"/>
                </a:solidFill>
                <a:latin typeface="Palatino Linotype"/>
                <a:cs typeface="+mn-cs"/>
              </a:rPr>
              <a:t>of </a:t>
            </a: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UDD sequences.</a:t>
            </a:r>
          </a:p>
        </p:txBody>
      </p:sp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6276092"/>
              </p:ext>
            </p:extLst>
          </p:nvPr>
        </p:nvGraphicFramePr>
        <p:xfrm>
          <a:off x="3144838" y="1209675"/>
          <a:ext cx="69310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9" name="Equation" r:id="rId8" imgW="2450880" imgH="228600" progId="Equation.DSMT4">
                  <p:embed/>
                </p:oleObj>
              </mc:Choice>
              <mc:Fallback>
                <p:oleObj name="Equation" r:id="rId8" imgW="2450880" imgH="228600" progId="Equation.DSMT4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1209675"/>
                        <a:ext cx="69310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7" name="Group 184"/>
          <p:cNvGrpSpPr>
            <a:grpSpLocks/>
          </p:cNvGrpSpPr>
          <p:nvPr/>
        </p:nvGrpSpPr>
        <p:grpSpPr bwMode="auto">
          <a:xfrm>
            <a:off x="452965" y="7470313"/>
            <a:ext cx="767645" cy="494453"/>
            <a:chOff x="107" y="2789"/>
            <a:chExt cx="340" cy="219"/>
          </a:xfrm>
        </p:grpSpPr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402" y="2837"/>
              <a:ext cx="45" cy="14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graphicFrame>
          <p:nvGraphicFramePr>
            <p:cNvPr id="11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4010052"/>
                </p:ext>
              </p:extLst>
            </p:nvPr>
          </p:nvGraphicFramePr>
          <p:xfrm>
            <a:off x="107" y="2789"/>
            <a:ext cx="20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0"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" y="2789"/>
                          <a:ext cx="202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0" name="Group 277"/>
          <p:cNvGrpSpPr>
            <a:grpSpLocks/>
          </p:cNvGrpSpPr>
          <p:nvPr/>
        </p:nvGrpSpPr>
        <p:grpSpPr bwMode="auto">
          <a:xfrm>
            <a:off x="392004" y="6774910"/>
            <a:ext cx="799254" cy="483164"/>
            <a:chOff x="267" y="2441"/>
            <a:chExt cx="354" cy="214"/>
          </a:xfrm>
        </p:grpSpPr>
        <p:graphicFrame>
          <p:nvGraphicFramePr>
            <p:cNvPr id="12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8039514"/>
                </p:ext>
              </p:extLst>
            </p:nvPr>
          </p:nvGraphicFramePr>
          <p:xfrm>
            <a:off x="267" y="2441"/>
            <a:ext cx="230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1" name="Equation" r:id="rId12" imgW="177480" imgH="164880" progId="Equation.DSMT4">
                    <p:embed/>
                  </p:oleObj>
                </mc:Choice>
                <mc:Fallback>
                  <p:oleObj name="Equation" r:id="rId12" imgW="1774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" y="2441"/>
                          <a:ext cx="230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" name="Rectangle 70"/>
            <p:cNvSpPr>
              <a:spLocks noChangeArrowheads="1"/>
            </p:cNvSpPr>
            <p:nvPr/>
          </p:nvSpPr>
          <p:spPr bwMode="auto">
            <a:xfrm>
              <a:off x="576" y="2474"/>
              <a:ext cx="45" cy="147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979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3"/>
          <p:cNvGrpSpPr>
            <a:grpSpLocks/>
          </p:cNvGrpSpPr>
          <p:nvPr/>
        </p:nvGrpSpPr>
        <p:grpSpPr bwMode="auto">
          <a:xfrm>
            <a:off x="575734" y="8243149"/>
            <a:ext cx="12020409" cy="706684"/>
            <a:chOff x="255" y="3841"/>
            <a:chExt cx="5324" cy="313"/>
          </a:xfrm>
        </p:grpSpPr>
        <p:graphicFrame>
          <p:nvGraphicFramePr>
            <p:cNvPr id="25604" name="Object 4"/>
            <p:cNvGraphicFramePr>
              <a:graphicFrameLocks noChangeAspect="1"/>
            </p:cNvGraphicFramePr>
            <p:nvPr/>
          </p:nvGraphicFramePr>
          <p:xfrm>
            <a:off x="5358" y="3841"/>
            <a:ext cx="221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94" name="Equation" r:id="rId4" imgW="126720" imgH="177480" progId="Equation.DSMT4">
                    <p:embed/>
                  </p:oleObj>
                </mc:Choice>
                <mc:Fallback>
                  <p:oleObj name="Equation" r:id="rId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8" y="3841"/>
                          <a:ext cx="221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255" y="3863"/>
            <a:ext cx="242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95"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" y="3863"/>
                          <a:ext cx="242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5" name="Line 21"/>
            <p:cNvSpPr>
              <a:spLocks noChangeShapeType="1"/>
            </p:cNvSpPr>
            <p:nvPr/>
          </p:nvSpPr>
          <p:spPr bwMode="auto">
            <a:xfrm>
              <a:off x="499" y="4018"/>
              <a:ext cx="4811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4" name="Group 190"/>
          <p:cNvGrpSpPr>
            <a:grpSpLocks/>
          </p:cNvGrpSpPr>
          <p:nvPr/>
        </p:nvGrpSpPr>
        <p:grpSpPr bwMode="auto">
          <a:xfrm>
            <a:off x="2287130" y="7242955"/>
            <a:ext cx="2686756" cy="1415627"/>
            <a:chOff x="-917" y="1896"/>
            <a:chExt cx="1190" cy="627"/>
          </a:xfrm>
        </p:grpSpPr>
        <p:sp>
          <p:nvSpPr>
            <p:cNvPr id="25692" name="Line 168"/>
            <p:cNvSpPr>
              <a:spLocks noChangeShapeType="1"/>
            </p:cNvSpPr>
            <p:nvPr/>
          </p:nvSpPr>
          <p:spPr bwMode="auto">
            <a:xfrm>
              <a:off x="164" y="2152"/>
              <a:ext cx="0" cy="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3" name="Line 161"/>
            <p:cNvSpPr>
              <a:spLocks noChangeShapeType="1"/>
            </p:cNvSpPr>
            <p:nvPr/>
          </p:nvSpPr>
          <p:spPr bwMode="auto">
            <a:xfrm flipV="1">
              <a:off x="-133" y="1927"/>
              <a:ext cx="1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4" name="Arc 160"/>
            <p:cNvSpPr>
              <a:spLocks/>
            </p:cNvSpPr>
            <p:nvPr/>
          </p:nvSpPr>
          <p:spPr bwMode="auto">
            <a:xfrm>
              <a:off x="-917" y="1896"/>
              <a:ext cx="1190" cy="617"/>
            </a:xfrm>
            <a:custGeom>
              <a:avLst/>
              <a:gdLst>
                <a:gd name="T0" fmla="*/ 6377839 w 43200"/>
                <a:gd name="T1" fmla="*/ 60776910 h 21801"/>
                <a:gd name="T2" fmla="*/ 59155221 w 43200"/>
                <a:gd name="T3" fmla="*/ 60776910 h 21801"/>
                <a:gd name="T4" fmla="*/ 59155221 w 43200"/>
                <a:gd name="T5" fmla="*/ 60776910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5" name="Line 170"/>
            <p:cNvSpPr>
              <a:spLocks noChangeShapeType="1"/>
            </p:cNvSpPr>
            <p:nvPr/>
          </p:nvSpPr>
          <p:spPr bwMode="auto">
            <a:xfrm>
              <a:off x="-507" y="1927"/>
              <a:ext cx="7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6" name="Rectangle 70"/>
            <p:cNvSpPr>
              <a:spLocks noChangeArrowheads="1"/>
            </p:cNvSpPr>
            <p:nvPr/>
          </p:nvSpPr>
          <p:spPr bwMode="auto">
            <a:xfrm>
              <a:off x="155" y="2453"/>
              <a:ext cx="15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97" name="Rectangle 71"/>
            <p:cNvSpPr>
              <a:spLocks noChangeArrowheads="1"/>
            </p:cNvSpPr>
            <p:nvPr/>
          </p:nvSpPr>
          <p:spPr bwMode="auto">
            <a:xfrm>
              <a:off x="-141" y="2454"/>
              <a:ext cx="15" cy="5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98" name="Rectangle 72"/>
            <p:cNvSpPr>
              <a:spLocks noChangeArrowheads="1"/>
            </p:cNvSpPr>
            <p:nvPr/>
          </p:nvSpPr>
          <p:spPr bwMode="auto">
            <a:xfrm>
              <a:off x="-511" y="2450"/>
              <a:ext cx="17" cy="5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99" name="Line 166"/>
            <p:cNvSpPr>
              <a:spLocks noChangeShapeType="1"/>
            </p:cNvSpPr>
            <p:nvPr/>
          </p:nvSpPr>
          <p:spPr bwMode="auto">
            <a:xfrm rot="4320000">
              <a:off x="-719" y="2217"/>
              <a:ext cx="60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0" name="Line 166"/>
            <p:cNvSpPr>
              <a:spLocks noChangeShapeType="1"/>
            </p:cNvSpPr>
            <p:nvPr/>
          </p:nvSpPr>
          <p:spPr bwMode="auto">
            <a:xfrm rot="-2160000">
              <a:off x="-375" y="2326"/>
              <a:ext cx="59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1" name="Line 166"/>
            <p:cNvSpPr>
              <a:spLocks noChangeShapeType="1"/>
            </p:cNvSpPr>
            <p:nvPr/>
          </p:nvSpPr>
          <p:spPr bwMode="auto">
            <a:xfrm rot="2160000">
              <a:off x="-857" y="2330"/>
              <a:ext cx="59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2" name="Line 166"/>
            <p:cNvSpPr>
              <a:spLocks noChangeShapeType="1"/>
            </p:cNvSpPr>
            <p:nvPr/>
          </p:nvSpPr>
          <p:spPr bwMode="auto">
            <a:xfrm rot="-4320000">
              <a:off x="-531" y="2219"/>
              <a:ext cx="60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3" name="Line 170"/>
            <p:cNvSpPr>
              <a:spLocks noChangeShapeType="1"/>
            </p:cNvSpPr>
            <p:nvPr/>
          </p:nvSpPr>
          <p:spPr bwMode="auto">
            <a:xfrm>
              <a:off x="-803" y="2150"/>
              <a:ext cx="5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704" name="Rectangle 159"/>
            <p:cNvSpPr>
              <a:spLocks noChangeArrowheads="1"/>
            </p:cNvSpPr>
            <p:nvPr/>
          </p:nvSpPr>
          <p:spPr bwMode="auto">
            <a:xfrm>
              <a:off x="-808" y="2450"/>
              <a:ext cx="16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5" name="Group 189"/>
          <p:cNvGrpSpPr>
            <a:grpSpLocks/>
          </p:cNvGrpSpPr>
          <p:nvPr/>
        </p:nvGrpSpPr>
        <p:grpSpPr bwMode="auto">
          <a:xfrm>
            <a:off x="4964856" y="6935893"/>
            <a:ext cx="3291840" cy="1706880"/>
            <a:chOff x="-729" y="864"/>
            <a:chExt cx="1458" cy="756"/>
          </a:xfrm>
        </p:grpSpPr>
        <p:sp>
          <p:nvSpPr>
            <p:cNvPr id="25679" name="Line 168"/>
            <p:cNvSpPr>
              <a:spLocks noChangeShapeType="1"/>
            </p:cNvSpPr>
            <p:nvPr/>
          </p:nvSpPr>
          <p:spPr bwMode="auto">
            <a:xfrm>
              <a:off x="595" y="1173"/>
              <a:ext cx="0" cy="4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0" name="Line 161"/>
            <p:cNvSpPr>
              <a:spLocks noChangeShapeType="1"/>
            </p:cNvSpPr>
            <p:nvPr/>
          </p:nvSpPr>
          <p:spPr bwMode="auto">
            <a:xfrm flipV="1">
              <a:off x="232" y="901"/>
              <a:ext cx="1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1" name="Arc 160"/>
            <p:cNvSpPr>
              <a:spLocks/>
            </p:cNvSpPr>
            <p:nvPr/>
          </p:nvSpPr>
          <p:spPr bwMode="auto">
            <a:xfrm>
              <a:off x="-729" y="864"/>
              <a:ext cx="1458" cy="744"/>
            </a:xfrm>
            <a:custGeom>
              <a:avLst/>
              <a:gdLst>
                <a:gd name="T0" fmla="*/ 7814193 w 43200"/>
                <a:gd name="T1" fmla="*/ 73286906 h 21801"/>
                <a:gd name="T2" fmla="*/ 72477573 w 43200"/>
                <a:gd name="T3" fmla="*/ 73286906 h 21801"/>
                <a:gd name="T4" fmla="*/ 72477573 w 43200"/>
                <a:gd name="T5" fmla="*/ 73286906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2" name="Line 170"/>
            <p:cNvSpPr>
              <a:spLocks noChangeShapeType="1"/>
            </p:cNvSpPr>
            <p:nvPr/>
          </p:nvSpPr>
          <p:spPr bwMode="auto">
            <a:xfrm>
              <a:off x="-227" y="901"/>
              <a:ext cx="9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3" name="Rectangle 70"/>
            <p:cNvSpPr>
              <a:spLocks noChangeArrowheads="1"/>
            </p:cNvSpPr>
            <p:nvPr/>
          </p:nvSpPr>
          <p:spPr bwMode="auto">
            <a:xfrm>
              <a:off x="585" y="1535"/>
              <a:ext cx="18" cy="6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84" name="Rectangle 71"/>
            <p:cNvSpPr>
              <a:spLocks noChangeArrowheads="1"/>
            </p:cNvSpPr>
            <p:nvPr/>
          </p:nvSpPr>
          <p:spPr bwMode="auto">
            <a:xfrm>
              <a:off x="222" y="1537"/>
              <a:ext cx="18" cy="6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85" name="Rectangle 72"/>
            <p:cNvSpPr>
              <a:spLocks noChangeArrowheads="1"/>
            </p:cNvSpPr>
            <p:nvPr/>
          </p:nvSpPr>
          <p:spPr bwMode="auto">
            <a:xfrm>
              <a:off x="-232" y="1532"/>
              <a:ext cx="21" cy="6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86" name="Line 166"/>
            <p:cNvSpPr>
              <a:spLocks noChangeShapeType="1"/>
            </p:cNvSpPr>
            <p:nvPr/>
          </p:nvSpPr>
          <p:spPr bwMode="auto">
            <a:xfrm rot="4320000">
              <a:off x="-480" y="1251"/>
              <a:ext cx="73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7" name="Line 166"/>
            <p:cNvSpPr>
              <a:spLocks noChangeShapeType="1"/>
            </p:cNvSpPr>
            <p:nvPr/>
          </p:nvSpPr>
          <p:spPr bwMode="auto">
            <a:xfrm rot="-2160000">
              <a:off x="-65" y="1382"/>
              <a:ext cx="73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8" name="Line 166"/>
            <p:cNvSpPr>
              <a:spLocks noChangeShapeType="1"/>
            </p:cNvSpPr>
            <p:nvPr/>
          </p:nvSpPr>
          <p:spPr bwMode="auto">
            <a:xfrm rot="2160000">
              <a:off x="-656" y="1387"/>
              <a:ext cx="72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89" name="Line 166"/>
            <p:cNvSpPr>
              <a:spLocks noChangeShapeType="1"/>
            </p:cNvSpPr>
            <p:nvPr/>
          </p:nvSpPr>
          <p:spPr bwMode="auto">
            <a:xfrm rot="-4320000">
              <a:off x="-250" y="1253"/>
              <a:ext cx="7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0" name="Line 170"/>
            <p:cNvSpPr>
              <a:spLocks noChangeShapeType="1"/>
            </p:cNvSpPr>
            <p:nvPr/>
          </p:nvSpPr>
          <p:spPr bwMode="auto">
            <a:xfrm>
              <a:off x="-590" y="1170"/>
              <a:ext cx="7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91" name="Rectangle 159"/>
            <p:cNvSpPr>
              <a:spLocks noChangeArrowheads="1"/>
            </p:cNvSpPr>
            <p:nvPr/>
          </p:nvSpPr>
          <p:spPr bwMode="auto">
            <a:xfrm>
              <a:off x="-595" y="1532"/>
              <a:ext cx="19" cy="6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6" name="Group 191"/>
          <p:cNvGrpSpPr>
            <a:grpSpLocks/>
          </p:cNvGrpSpPr>
          <p:nvPr/>
        </p:nvGrpSpPr>
        <p:grpSpPr bwMode="auto">
          <a:xfrm>
            <a:off x="1282419" y="8069302"/>
            <a:ext cx="948267" cy="521547"/>
            <a:chOff x="-723" y="2954"/>
            <a:chExt cx="420" cy="231"/>
          </a:xfrm>
        </p:grpSpPr>
        <p:sp>
          <p:nvSpPr>
            <p:cNvPr id="25666" name="Line 168"/>
            <p:cNvSpPr>
              <a:spLocks noChangeShapeType="1"/>
            </p:cNvSpPr>
            <p:nvPr/>
          </p:nvSpPr>
          <p:spPr bwMode="auto">
            <a:xfrm>
              <a:off x="-342" y="3043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7" name="Line 161"/>
            <p:cNvSpPr>
              <a:spLocks noChangeShapeType="1"/>
            </p:cNvSpPr>
            <p:nvPr/>
          </p:nvSpPr>
          <p:spPr bwMode="auto">
            <a:xfrm flipV="1">
              <a:off x="-446" y="2964"/>
              <a:ext cx="0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8" name="Arc 160"/>
            <p:cNvSpPr>
              <a:spLocks/>
            </p:cNvSpPr>
            <p:nvPr/>
          </p:nvSpPr>
          <p:spPr bwMode="auto">
            <a:xfrm>
              <a:off x="-723" y="2954"/>
              <a:ext cx="420" cy="213"/>
            </a:xfrm>
            <a:custGeom>
              <a:avLst/>
              <a:gdLst>
                <a:gd name="T0" fmla="*/ 2251002 w 43200"/>
                <a:gd name="T1" fmla="*/ 20981332 h 21801"/>
                <a:gd name="T2" fmla="*/ 20878313 w 43200"/>
                <a:gd name="T3" fmla="*/ 20981332 h 21801"/>
                <a:gd name="T4" fmla="*/ 20878313 w 43200"/>
                <a:gd name="T5" fmla="*/ 20981332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9" name="Line 170"/>
            <p:cNvSpPr>
              <a:spLocks noChangeShapeType="1"/>
            </p:cNvSpPr>
            <p:nvPr/>
          </p:nvSpPr>
          <p:spPr bwMode="auto">
            <a:xfrm>
              <a:off x="-579" y="2964"/>
              <a:ext cx="3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0" name="Rectangle 70"/>
            <p:cNvSpPr>
              <a:spLocks noChangeArrowheads="1"/>
            </p:cNvSpPr>
            <p:nvPr/>
          </p:nvSpPr>
          <p:spPr bwMode="auto">
            <a:xfrm>
              <a:off x="-351" y="3136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71" name="Line 166"/>
            <p:cNvSpPr>
              <a:spLocks noChangeShapeType="1"/>
            </p:cNvSpPr>
            <p:nvPr/>
          </p:nvSpPr>
          <p:spPr bwMode="auto">
            <a:xfrm rot="4320000">
              <a:off x="-651" y="306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2" name="Line 166"/>
            <p:cNvSpPr>
              <a:spLocks noChangeShapeType="1"/>
            </p:cNvSpPr>
            <p:nvPr/>
          </p:nvSpPr>
          <p:spPr bwMode="auto">
            <a:xfrm rot="-2160000">
              <a:off x="-531" y="3103"/>
              <a:ext cx="20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3" name="Line 166"/>
            <p:cNvSpPr>
              <a:spLocks noChangeShapeType="1"/>
            </p:cNvSpPr>
            <p:nvPr/>
          </p:nvSpPr>
          <p:spPr bwMode="auto">
            <a:xfrm rot="2160000">
              <a:off x="-702" y="3104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4" name="Line 166"/>
            <p:cNvSpPr>
              <a:spLocks noChangeShapeType="1"/>
            </p:cNvSpPr>
            <p:nvPr/>
          </p:nvSpPr>
          <p:spPr bwMode="auto">
            <a:xfrm rot="-4320000">
              <a:off x="-584" y="3065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5" name="Line 170"/>
            <p:cNvSpPr>
              <a:spLocks noChangeShapeType="1"/>
            </p:cNvSpPr>
            <p:nvPr/>
          </p:nvSpPr>
          <p:spPr bwMode="auto">
            <a:xfrm>
              <a:off x="-683" y="3042"/>
              <a:ext cx="2" cy="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76" name="Rectangle 70"/>
            <p:cNvSpPr>
              <a:spLocks noChangeArrowheads="1"/>
            </p:cNvSpPr>
            <p:nvPr/>
          </p:nvSpPr>
          <p:spPr bwMode="auto">
            <a:xfrm>
              <a:off x="-454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77" name="Rectangle 70"/>
            <p:cNvSpPr>
              <a:spLocks noChangeArrowheads="1"/>
            </p:cNvSpPr>
            <p:nvPr/>
          </p:nvSpPr>
          <p:spPr bwMode="auto">
            <a:xfrm>
              <a:off x="-58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78" name="Rectangle 70"/>
            <p:cNvSpPr>
              <a:spLocks noChangeArrowheads="1"/>
            </p:cNvSpPr>
            <p:nvPr/>
          </p:nvSpPr>
          <p:spPr bwMode="auto">
            <a:xfrm>
              <a:off x="-69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8" name="Group 193"/>
          <p:cNvGrpSpPr>
            <a:grpSpLocks/>
          </p:cNvGrpSpPr>
          <p:nvPr/>
        </p:nvGrpSpPr>
        <p:grpSpPr bwMode="auto">
          <a:xfrm>
            <a:off x="8335716" y="7272303"/>
            <a:ext cx="2686756" cy="1415626"/>
            <a:chOff x="-917" y="1896"/>
            <a:chExt cx="1190" cy="627"/>
          </a:xfrm>
        </p:grpSpPr>
        <p:sp>
          <p:nvSpPr>
            <p:cNvPr id="25652" name="Line 168"/>
            <p:cNvSpPr>
              <a:spLocks noChangeShapeType="1"/>
            </p:cNvSpPr>
            <p:nvPr/>
          </p:nvSpPr>
          <p:spPr bwMode="auto">
            <a:xfrm>
              <a:off x="164" y="2152"/>
              <a:ext cx="0" cy="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3" name="Line 161"/>
            <p:cNvSpPr>
              <a:spLocks noChangeShapeType="1"/>
            </p:cNvSpPr>
            <p:nvPr/>
          </p:nvSpPr>
          <p:spPr bwMode="auto">
            <a:xfrm flipV="1">
              <a:off x="-133" y="1927"/>
              <a:ext cx="1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4" name="Arc 160"/>
            <p:cNvSpPr>
              <a:spLocks/>
            </p:cNvSpPr>
            <p:nvPr/>
          </p:nvSpPr>
          <p:spPr bwMode="auto">
            <a:xfrm>
              <a:off x="-917" y="1896"/>
              <a:ext cx="1190" cy="617"/>
            </a:xfrm>
            <a:custGeom>
              <a:avLst/>
              <a:gdLst>
                <a:gd name="T0" fmla="*/ 6377839 w 43200"/>
                <a:gd name="T1" fmla="*/ 60776910 h 21801"/>
                <a:gd name="T2" fmla="*/ 59155221 w 43200"/>
                <a:gd name="T3" fmla="*/ 60776910 h 21801"/>
                <a:gd name="T4" fmla="*/ 59155221 w 43200"/>
                <a:gd name="T5" fmla="*/ 60776910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5" name="Line 170"/>
            <p:cNvSpPr>
              <a:spLocks noChangeShapeType="1"/>
            </p:cNvSpPr>
            <p:nvPr/>
          </p:nvSpPr>
          <p:spPr bwMode="auto">
            <a:xfrm>
              <a:off x="-507" y="1927"/>
              <a:ext cx="7" cy="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56" name="Rectangle 70"/>
            <p:cNvSpPr>
              <a:spLocks noChangeArrowheads="1"/>
            </p:cNvSpPr>
            <p:nvPr/>
          </p:nvSpPr>
          <p:spPr bwMode="auto">
            <a:xfrm>
              <a:off x="155" y="2453"/>
              <a:ext cx="15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7" name="Rectangle 71"/>
            <p:cNvSpPr>
              <a:spLocks noChangeArrowheads="1"/>
            </p:cNvSpPr>
            <p:nvPr/>
          </p:nvSpPr>
          <p:spPr bwMode="auto">
            <a:xfrm>
              <a:off x="-141" y="2454"/>
              <a:ext cx="15" cy="5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8" name="Rectangle 72"/>
            <p:cNvSpPr>
              <a:spLocks noChangeArrowheads="1"/>
            </p:cNvSpPr>
            <p:nvPr/>
          </p:nvSpPr>
          <p:spPr bwMode="auto">
            <a:xfrm>
              <a:off x="-511" y="2450"/>
              <a:ext cx="17" cy="5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9" name="Line 166"/>
            <p:cNvSpPr>
              <a:spLocks noChangeShapeType="1"/>
            </p:cNvSpPr>
            <p:nvPr/>
          </p:nvSpPr>
          <p:spPr bwMode="auto">
            <a:xfrm rot="4320000">
              <a:off x="-719" y="2217"/>
              <a:ext cx="60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0" name="Line 166"/>
            <p:cNvSpPr>
              <a:spLocks noChangeShapeType="1"/>
            </p:cNvSpPr>
            <p:nvPr/>
          </p:nvSpPr>
          <p:spPr bwMode="auto">
            <a:xfrm rot="-2160000">
              <a:off x="-375" y="2326"/>
              <a:ext cx="59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1" name="Line 166"/>
            <p:cNvSpPr>
              <a:spLocks noChangeShapeType="1"/>
            </p:cNvSpPr>
            <p:nvPr/>
          </p:nvSpPr>
          <p:spPr bwMode="auto">
            <a:xfrm rot="2160000">
              <a:off x="-857" y="2330"/>
              <a:ext cx="59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2" name="Line 166"/>
            <p:cNvSpPr>
              <a:spLocks noChangeShapeType="1"/>
            </p:cNvSpPr>
            <p:nvPr/>
          </p:nvSpPr>
          <p:spPr bwMode="auto">
            <a:xfrm rot="-4320000">
              <a:off x="-531" y="2219"/>
              <a:ext cx="60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3" name="Line 170"/>
            <p:cNvSpPr>
              <a:spLocks noChangeShapeType="1"/>
            </p:cNvSpPr>
            <p:nvPr/>
          </p:nvSpPr>
          <p:spPr bwMode="auto">
            <a:xfrm>
              <a:off x="-803" y="2150"/>
              <a:ext cx="5" cy="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64" name="Rectangle 159"/>
            <p:cNvSpPr>
              <a:spLocks noChangeArrowheads="1"/>
            </p:cNvSpPr>
            <p:nvPr/>
          </p:nvSpPr>
          <p:spPr bwMode="auto">
            <a:xfrm>
              <a:off x="-808" y="2450"/>
              <a:ext cx="16" cy="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9" name="Group 207"/>
          <p:cNvGrpSpPr>
            <a:grpSpLocks/>
          </p:cNvGrpSpPr>
          <p:nvPr/>
        </p:nvGrpSpPr>
        <p:grpSpPr bwMode="auto">
          <a:xfrm>
            <a:off x="11047307" y="8094134"/>
            <a:ext cx="948267" cy="521546"/>
            <a:chOff x="-723" y="2954"/>
            <a:chExt cx="420" cy="231"/>
          </a:xfrm>
        </p:grpSpPr>
        <p:sp>
          <p:nvSpPr>
            <p:cNvPr id="25639" name="Line 168"/>
            <p:cNvSpPr>
              <a:spLocks noChangeShapeType="1"/>
            </p:cNvSpPr>
            <p:nvPr/>
          </p:nvSpPr>
          <p:spPr bwMode="auto">
            <a:xfrm>
              <a:off x="-342" y="3043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0" name="Line 161"/>
            <p:cNvSpPr>
              <a:spLocks noChangeShapeType="1"/>
            </p:cNvSpPr>
            <p:nvPr/>
          </p:nvSpPr>
          <p:spPr bwMode="auto">
            <a:xfrm flipV="1">
              <a:off x="-446" y="2964"/>
              <a:ext cx="0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1" name="Arc 160"/>
            <p:cNvSpPr>
              <a:spLocks/>
            </p:cNvSpPr>
            <p:nvPr/>
          </p:nvSpPr>
          <p:spPr bwMode="auto">
            <a:xfrm>
              <a:off x="-723" y="2954"/>
              <a:ext cx="420" cy="213"/>
            </a:xfrm>
            <a:custGeom>
              <a:avLst/>
              <a:gdLst>
                <a:gd name="T0" fmla="*/ 2251002 w 43200"/>
                <a:gd name="T1" fmla="*/ 20981332 h 21801"/>
                <a:gd name="T2" fmla="*/ 20878313 w 43200"/>
                <a:gd name="T3" fmla="*/ 20981332 h 21801"/>
                <a:gd name="T4" fmla="*/ 20878313 w 43200"/>
                <a:gd name="T5" fmla="*/ 20981332 h 218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01"/>
                <a:gd name="T11" fmla="*/ 43200 w 43200"/>
                <a:gd name="T12" fmla="*/ 21801 h 21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01" fill="none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01" stroke="0" extrusionOk="0">
                  <a:moveTo>
                    <a:pt x="0" y="21801"/>
                  </a:moveTo>
                  <a:cubicBezTo>
                    <a:pt x="0" y="21734"/>
                    <a:pt x="0" y="21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2" name="Line 170"/>
            <p:cNvSpPr>
              <a:spLocks noChangeShapeType="1"/>
            </p:cNvSpPr>
            <p:nvPr/>
          </p:nvSpPr>
          <p:spPr bwMode="auto">
            <a:xfrm>
              <a:off x="-579" y="2964"/>
              <a:ext cx="3" cy="2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3" name="Rectangle 70"/>
            <p:cNvSpPr>
              <a:spLocks noChangeArrowheads="1"/>
            </p:cNvSpPr>
            <p:nvPr/>
          </p:nvSpPr>
          <p:spPr bwMode="auto">
            <a:xfrm>
              <a:off x="-351" y="3136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44" name="Line 166"/>
            <p:cNvSpPr>
              <a:spLocks noChangeShapeType="1"/>
            </p:cNvSpPr>
            <p:nvPr/>
          </p:nvSpPr>
          <p:spPr bwMode="auto">
            <a:xfrm rot="4320000">
              <a:off x="-651" y="306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5" name="Line 166"/>
            <p:cNvSpPr>
              <a:spLocks noChangeShapeType="1"/>
            </p:cNvSpPr>
            <p:nvPr/>
          </p:nvSpPr>
          <p:spPr bwMode="auto">
            <a:xfrm rot="-2160000">
              <a:off x="-531" y="3103"/>
              <a:ext cx="20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6" name="Line 166"/>
            <p:cNvSpPr>
              <a:spLocks noChangeShapeType="1"/>
            </p:cNvSpPr>
            <p:nvPr/>
          </p:nvSpPr>
          <p:spPr bwMode="auto">
            <a:xfrm rot="2160000">
              <a:off x="-702" y="3104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7" name="Line 166"/>
            <p:cNvSpPr>
              <a:spLocks noChangeShapeType="1"/>
            </p:cNvSpPr>
            <p:nvPr/>
          </p:nvSpPr>
          <p:spPr bwMode="auto">
            <a:xfrm rot="-4320000">
              <a:off x="-584" y="3065"/>
              <a:ext cx="21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8" name="Line 170"/>
            <p:cNvSpPr>
              <a:spLocks noChangeShapeType="1"/>
            </p:cNvSpPr>
            <p:nvPr/>
          </p:nvSpPr>
          <p:spPr bwMode="auto">
            <a:xfrm>
              <a:off x="-683" y="3042"/>
              <a:ext cx="2" cy="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lang="en-US" sz="2600">
                <a:solidFill>
                  <a:srgbClr val="000000"/>
                </a:solidFill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25649" name="Rectangle 70"/>
            <p:cNvSpPr>
              <a:spLocks noChangeArrowheads="1"/>
            </p:cNvSpPr>
            <p:nvPr/>
          </p:nvSpPr>
          <p:spPr bwMode="auto">
            <a:xfrm>
              <a:off x="-454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0" name="Rectangle 70"/>
            <p:cNvSpPr>
              <a:spLocks noChangeArrowheads="1"/>
            </p:cNvSpPr>
            <p:nvPr/>
          </p:nvSpPr>
          <p:spPr bwMode="auto">
            <a:xfrm>
              <a:off x="-58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sp>
          <p:nvSpPr>
            <p:cNvPr id="25651" name="Rectangle 70"/>
            <p:cNvSpPr>
              <a:spLocks noChangeArrowheads="1"/>
            </p:cNvSpPr>
            <p:nvPr/>
          </p:nvSpPr>
          <p:spPr bwMode="auto">
            <a:xfrm>
              <a:off x="-692" y="3133"/>
              <a:ext cx="17" cy="4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53435" name="Rectangle 187"/>
          <p:cNvSpPr>
            <a:spLocks noChangeArrowheads="1"/>
          </p:cNvSpPr>
          <p:nvPr/>
        </p:nvSpPr>
        <p:spPr bwMode="auto">
          <a:xfrm>
            <a:off x="325120" y="3027693"/>
            <a:ext cx="4743595" cy="26119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32" tIns="65017" rIns="130032" bIns="65017">
            <a:spAutoFit/>
          </a:bodyPr>
          <a:lstStyle/>
          <a:p>
            <a:pPr algn="l" defTabSz="1300326" fontAlgn="auto">
              <a:spcBef>
                <a:spcPct val="2000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</a:pPr>
            <a:r>
              <a:rPr lang="en-US" altLang="zh-CN" sz="2600" b="1" dirty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 Uses (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Garamond" pitchFamily="18" charset="0"/>
                <a:ea typeface="宋体"/>
                <a:cs typeface="+mn-cs"/>
              </a:rPr>
              <a:t>N</a:t>
            </a:r>
            <a:r>
              <a:rPr lang="en-US" altLang="zh-CN" sz="2600" b="1" baseline="-25000" dirty="0" smtClean="0">
                <a:solidFill>
                  <a:srgbClr val="FF0000"/>
                </a:solidFill>
                <a:latin typeface="Garamond" pitchFamily="18" charset="0"/>
                <a:ea typeface="宋体"/>
                <a:cs typeface="+mn-cs"/>
              </a:rPr>
              <a:t>1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Garamond" pitchFamily="18" charset="0"/>
                <a:ea typeface="宋体"/>
                <a:cs typeface="+mn-c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+1)(</a:t>
            </a:r>
            <a:r>
              <a:rPr lang="en-US" altLang="zh-CN" sz="2600" b="1" i="1" dirty="0" smtClean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N</a:t>
            </a:r>
            <a:r>
              <a:rPr lang="en-US" altLang="zh-CN" sz="2600" b="1" baseline="-25000" dirty="0" smtClean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2</a:t>
            </a:r>
            <a:r>
              <a:rPr lang="en-US" altLang="zh-CN" sz="2600" b="1" i="1" dirty="0" smtClean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+1) pulses to remove the first </a:t>
            </a:r>
            <a:r>
              <a:rPr lang="en-US" altLang="zh-CN" sz="2600" b="1" dirty="0" smtClean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min(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Garamond" pitchFamily="18" charset="0"/>
                <a:ea typeface="宋体"/>
                <a:cs typeface="+mn-cs"/>
              </a:rPr>
              <a:t>N</a:t>
            </a:r>
            <a:r>
              <a:rPr lang="en-US" altLang="zh-CN" sz="2600" b="1" baseline="-25000" dirty="0" smtClean="0">
                <a:solidFill>
                  <a:srgbClr val="FF0000"/>
                </a:solidFill>
                <a:latin typeface="Garamond" pitchFamily="18" charset="0"/>
                <a:ea typeface="宋体"/>
                <a:cs typeface="+mn-cs"/>
              </a:rPr>
              <a:t>1</a:t>
            </a:r>
            <a:r>
              <a:rPr lang="en-US" altLang="zh-CN" sz="2600" b="1" dirty="0" smtClean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,</a:t>
            </a:r>
            <a:r>
              <a:rPr lang="en-US" altLang="zh-CN" sz="2600" b="1" i="1" dirty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 </a:t>
            </a:r>
            <a:r>
              <a:rPr lang="en-US" altLang="zh-CN" sz="2600" b="1" i="1" dirty="0" smtClean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N</a:t>
            </a:r>
            <a:r>
              <a:rPr lang="en-US" altLang="zh-CN" sz="2600" b="1" baseline="-25000" dirty="0" smtClean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2</a:t>
            </a:r>
            <a:r>
              <a:rPr lang="en-US" altLang="zh-CN" sz="2600" b="1" dirty="0" smtClean="0">
                <a:solidFill>
                  <a:srgbClr val="00007D"/>
                </a:solidFill>
                <a:latin typeface="Garamond" pitchFamily="18" charset="0"/>
                <a:ea typeface="宋体"/>
                <a:cs typeface="+mn-cs"/>
              </a:rPr>
              <a:t>)</a:t>
            </a:r>
            <a:r>
              <a:rPr lang="en-US" altLang="zh-CN" sz="2600" b="1" dirty="0" smtClean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Garamond" pitchFamily="18" charset="0"/>
                <a:ea typeface="宋体"/>
                <a:cs typeface="+mn-cs"/>
              </a:rPr>
              <a:t>orders in Dyson series</a:t>
            </a:r>
          </a:p>
          <a:p>
            <a:pPr algn="l" defTabSz="1300326" fontAlgn="auto">
              <a:spcBef>
                <a:spcPct val="2000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</a:pPr>
            <a:r>
              <a:rPr lang="en-US" sz="2600" b="1" dirty="0">
                <a:solidFill>
                  <a:srgbClr val="000000"/>
                </a:solidFill>
                <a:latin typeface="Palatino Linotype"/>
                <a:ea typeface="+mn-ea"/>
                <a:cs typeface="+mn-cs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Garamond" pitchFamily="18" charset="0"/>
              </a:rPr>
              <a:t>Proof: talk by Liang Jiang (Wed. 2:40), </a:t>
            </a:r>
            <a:r>
              <a:rPr lang="en-US" sz="2600" b="1" dirty="0">
                <a:solidFill>
                  <a:srgbClr val="7030A0"/>
                </a:solidFill>
                <a:latin typeface="Garamond" pitchFamily="18" charset="0"/>
              </a:rPr>
              <a:t>poster by Wan-Jung </a:t>
            </a:r>
            <a:r>
              <a:rPr lang="en-US" sz="2600" b="1" dirty="0" err="1" smtClean="0">
                <a:solidFill>
                  <a:srgbClr val="7030A0"/>
                </a:solidFill>
                <a:latin typeface="Garamond" pitchFamily="18" charset="0"/>
              </a:rPr>
              <a:t>Kuo</a:t>
            </a:r>
            <a:endParaRPr lang="en-US" sz="26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grpSp>
        <p:nvGrpSpPr>
          <p:cNvPr id="11" name="Group 302"/>
          <p:cNvGrpSpPr>
            <a:grpSpLocks/>
          </p:cNvGrpSpPr>
          <p:nvPr/>
        </p:nvGrpSpPr>
        <p:grpSpPr bwMode="auto">
          <a:xfrm>
            <a:off x="2246493" y="8216054"/>
            <a:ext cx="8845973" cy="512515"/>
            <a:chOff x="-3729" y="1301"/>
            <a:chExt cx="3918" cy="227"/>
          </a:xfrm>
          <a:solidFill>
            <a:srgbClr val="000099"/>
          </a:solidFill>
        </p:grpSpPr>
        <p:grpSp>
          <p:nvGrpSpPr>
            <p:cNvPr id="25624" name="Group 283"/>
            <p:cNvGrpSpPr>
              <a:grpSpLocks/>
            </p:cNvGrpSpPr>
            <p:nvPr/>
          </p:nvGrpSpPr>
          <p:grpSpPr bwMode="auto">
            <a:xfrm>
              <a:off x="-3729" y="1301"/>
              <a:ext cx="1250" cy="213"/>
              <a:chOff x="979" y="3791"/>
              <a:chExt cx="1250" cy="213"/>
            </a:xfrm>
            <a:grpFill/>
          </p:grpSpPr>
          <p:sp>
            <p:nvSpPr>
              <p:cNvPr id="25628" name="Rectangle 72"/>
              <p:cNvSpPr>
                <a:spLocks noChangeArrowheads="1"/>
              </p:cNvSpPr>
              <p:nvPr/>
            </p:nvSpPr>
            <p:spPr bwMode="auto">
              <a:xfrm>
                <a:off x="2166" y="3792"/>
                <a:ext cx="63" cy="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5629" name="Rectangle 159"/>
              <p:cNvSpPr>
                <a:spLocks noChangeArrowheads="1"/>
              </p:cNvSpPr>
              <p:nvPr/>
            </p:nvSpPr>
            <p:spPr bwMode="auto">
              <a:xfrm>
                <a:off x="979" y="3791"/>
                <a:ext cx="64" cy="2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</p:grpSp>
        <p:grpSp>
          <p:nvGrpSpPr>
            <p:cNvPr id="25625" name="Group 297"/>
            <p:cNvGrpSpPr>
              <a:grpSpLocks/>
            </p:cNvGrpSpPr>
            <p:nvPr/>
          </p:nvGrpSpPr>
          <p:grpSpPr bwMode="auto">
            <a:xfrm>
              <a:off x="-1065" y="1310"/>
              <a:ext cx="1254" cy="218"/>
              <a:chOff x="3643" y="3800"/>
              <a:chExt cx="1254" cy="218"/>
            </a:xfrm>
            <a:grpFill/>
          </p:grpSpPr>
          <p:sp>
            <p:nvSpPr>
              <p:cNvPr id="25626" name="Rectangle 70"/>
              <p:cNvSpPr>
                <a:spLocks noChangeArrowheads="1"/>
              </p:cNvSpPr>
              <p:nvPr/>
            </p:nvSpPr>
            <p:spPr bwMode="auto">
              <a:xfrm>
                <a:off x="4833" y="3800"/>
                <a:ext cx="64" cy="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  <p:sp>
            <p:nvSpPr>
              <p:cNvPr id="25627" name="Rectangle 71"/>
              <p:cNvSpPr>
                <a:spLocks noChangeArrowheads="1"/>
              </p:cNvSpPr>
              <p:nvPr/>
            </p:nvSpPr>
            <p:spPr bwMode="auto">
              <a:xfrm>
                <a:off x="3643" y="3806"/>
                <a:ext cx="63" cy="2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1300326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en-US" sz="340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+mn-cs"/>
                </a:endParaRPr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0" y="247690"/>
            <a:ext cx="13004800" cy="744135"/>
          </a:xfrm>
          <a:prstGeom prst="rect">
            <a:avLst/>
          </a:prstGeom>
          <a:solidFill>
            <a:srgbClr val="000099"/>
          </a:solidFill>
        </p:spPr>
        <p:txBody>
          <a:bodyPr wrap="square" lIns="130032" tIns="65017" rIns="130032" bIns="65017" rtlCol="0">
            <a:spAutoFit/>
          </a:bodyPr>
          <a:lstStyle/>
          <a:p>
            <a:pPr defTabSz="130032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dirty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How </a:t>
            </a:r>
            <a:r>
              <a:rPr lang="en-US" altLang="zh-CN" sz="4000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about </a:t>
            </a:r>
            <a:r>
              <a:rPr lang="en-US" altLang="zh-CN" sz="4000" i="1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general</a:t>
            </a:r>
            <a:r>
              <a:rPr lang="en-US" altLang="zh-CN" sz="4000" dirty="0" smtClean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 </a:t>
            </a:r>
            <a:r>
              <a:rPr lang="en-US" altLang="zh-CN" sz="4000" dirty="0">
                <a:solidFill>
                  <a:prstClr val="white"/>
                </a:solidFill>
                <a:latin typeface="Palatino Linotype"/>
                <a:ea typeface="宋体"/>
                <a:cs typeface="+mn-cs"/>
              </a:rPr>
              <a:t>qubit decoherence?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19395"/>
              </p:ext>
            </p:extLst>
          </p:nvPr>
        </p:nvGraphicFramePr>
        <p:xfrm>
          <a:off x="292100" y="5950249"/>
          <a:ext cx="6210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6" name="Equation" r:id="rId8" imgW="6210000" imgH="787320" progId="Equation.DSMT4">
                  <p:embed/>
                </p:oleObj>
              </mc:Choice>
              <mc:Fallback>
                <p:oleObj name="Equation" r:id="rId8" imgW="62100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950249"/>
                        <a:ext cx="6210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198684" y="1761264"/>
            <a:ext cx="12639687" cy="100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2" tIns="65017" rIns="130032" bIns="650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defTabSz="13003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Quadratic DD (QDD): </a:t>
            </a:r>
            <a:endParaRPr lang="en-US" altLang="zh-CN" sz="2800" b="1" dirty="0" smtClean="0">
              <a:solidFill>
                <a:srgbClr val="000000"/>
              </a:solidFill>
              <a:latin typeface="Palatino Linotype"/>
              <a:cs typeface="+mn-cs"/>
            </a:endParaRPr>
          </a:p>
          <a:p>
            <a:pPr algn="l" defTabSz="13003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Palatino Linotype"/>
                <a:cs typeface="+mn-cs"/>
              </a:rPr>
              <a:t>a </a:t>
            </a: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nesting of two types (e.g., X and Z) </a:t>
            </a:r>
            <a:r>
              <a:rPr lang="en-US" altLang="zh-CN" sz="2800" b="1" dirty="0" smtClean="0">
                <a:solidFill>
                  <a:srgbClr val="000000"/>
                </a:solidFill>
                <a:latin typeface="Palatino Linotype"/>
                <a:cs typeface="+mn-cs"/>
              </a:rPr>
              <a:t>of </a:t>
            </a:r>
            <a:r>
              <a:rPr lang="en-US" altLang="zh-CN" sz="2800" b="1" dirty="0">
                <a:solidFill>
                  <a:srgbClr val="000000"/>
                </a:solidFill>
                <a:latin typeface="Palatino Linotype"/>
                <a:cs typeface="+mn-cs"/>
              </a:rPr>
              <a:t>UDD sequences.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05846" y="2931618"/>
            <a:ext cx="6232525" cy="4252913"/>
            <a:chOff x="838201" y="1752600"/>
            <a:chExt cx="6232525" cy="4252913"/>
          </a:xfrm>
        </p:grpSpPr>
        <p:grpSp>
          <p:nvGrpSpPr>
            <p:cNvPr id="104" name="Group 14"/>
            <p:cNvGrpSpPr>
              <a:grpSpLocks/>
            </p:cNvGrpSpPr>
            <p:nvPr/>
          </p:nvGrpSpPr>
          <p:grpSpPr bwMode="auto">
            <a:xfrm>
              <a:off x="838201" y="1752600"/>
              <a:ext cx="6232525" cy="4252913"/>
              <a:chOff x="288" y="576"/>
              <a:chExt cx="3926" cy="2679"/>
            </a:xfrm>
          </p:grpSpPr>
          <p:pic>
            <p:nvPicPr>
              <p:cNvPr id="105" name="Picture 8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88" y="824"/>
                <a:ext cx="3926" cy="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" name="Text Box 9"/>
              <p:cNvSpPr txBox="1">
                <a:spLocks noChangeArrowheads="1"/>
              </p:cNvSpPr>
              <p:nvPr/>
            </p:nvSpPr>
            <p:spPr bwMode="auto">
              <a:xfrm>
                <a:off x="384" y="576"/>
                <a:ext cx="35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chemeClr val="tx1"/>
                    </a:solidFill>
                    <a:latin typeface="Garamond" pitchFamily="18" charset="0"/>
                  </a:rPr>
                  <a:t>Decoupling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Garamond" pitchFamily="18" charset="0"/>
                  </a:rPr>
                  <a:t>order of each error type :</a:t>
                </a:r>
              </a:p>
            </p:txBody>
          </p:sp>
          <p:sp>
            <p:nvSpPr>
              <p:cNvPr id="107" name="Text Box 11"/>
              <p:cNvSpPr txBox="1">
                <a:spLocks noChangeArrowheads="1"/>
              </p:cNvSpPr>
              <p:nvPr/>
            </p:nvSpPr>
            <p:spPr bwMode="auto">
              <a:xfrm>
                <a:off x="528" y="3024"/>
                <a:ext cx="27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5293911" y="2654595"/>
                  <a:ext cx="928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911" y="2654595"/>
                  <a:ext cx="92871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TextBox 115"/>
            <p:cNvSpPr txBox="1"/>
            <p:nvPr/>
          </p:nvSpPr>
          <p:spPr>
            <a:xfrm>
              <a:off x="2553051" y="3054285"/>
              <a:ext cx="246298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aramond" pitchFamily="18" charset="0"/>
                </a:rPr>
                <a:t>not both even</a:t>
              </a:r>
              <a:endParaRPr lang="en-US" sz="1600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78614" y="9126307"/>
            <a:ext cx="7958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Further nesting: NUDD, useful for multi-qubit DD</a:t>
            </a:r>
            <a:endParaRPr lang="en-US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6276092"/>
              </p:ext>
            </p:extLst>
          </p:nvPr>
        </p:nvGraphicFramePr>
        <p:xfrm>
          <a:off x="3144838" y="1209675"/>
          <a:ext cx="69310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Equation" r:id="rId12" imgW="2451100" imgH="228600" progId="Equation.DSMT4">
                  <p:embed/>
                </p:oleObj>
              </mc:Choice>
              <mc:Fallback>
                <p:oleObj name="Equation" r:id="rId12" imgW="2451100" imgH="228600" progId="Equation.DSMT4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1209675"/>
                        <a:ext cx="69310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4" name="Group 184"/>
          <p:cNvGrpSpPr>
            <a:grpSpLocks/>
          </p:cNvGrpSpPr>
          <p:nvPr/>
        </p:nvGrpSpPr>
        <p:grpSpPr bwMode="auto">
          <a:xfrm>
            <a:off x="452965" y="7470313"/>
            <a:ext cx="767645" cy="494453"/>
            <a:chOff x="107" y="2789"/>
            <a:chExt cx="340" cy="219"/>
          </a:xfrm>
        </p:grpSpPr>
        <p:sp>
          <p:nvSpPr>
            <p:cNvPr id="117" name="Rectangle 70"/>
            <p:cNvSpPr>
              <a:spLocks noChangeArrowheads="1"/>
            </p:cNvSpPr>
            <p:nvPr/>
          </p:nvSpPr>
          <p:spPr bwMode="auto">
            <a:xfrm>
              <a:off x="402" y="2837"/>
              <a:ext cx="45" cy="14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  <p:graphicFrame>
          <p:nvGraphicFramePr>
            <p:cNvPr id="1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4010052"/>
                </p:ext>
              </p:extLst>
            </p:nvPr>
          </p:nvGraphicFramePr>
          <p:xfrm>
            <a:off x="107" y="2789"/>
            <a:ext cx="20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98" name="Equation" r:id="rId14" imgW="152280" imgH="164880" progId="Equation.DSMT4">
                    <p:embed/>
                  </p:oleObj>
                </mc:Choice>
                <mc:Fallback>
                  <p:oleObj name="Equation" r:id="rId14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" y="2789"/>
                          <a:ext cx="202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Group 277"/>
          <p:cNvGrpSpPr>
            <a:grpSpLocks/>
          </p:cNvGrpSpPr>
          <p:nvPr/>
        </p:nvGrpSpPr>
        <p:grpSpPr bwMode="auto">
          <a:xfrm>
            <a:off x="392004" y="6774910"/>
            <a:ext cx="799254" cy="483164"/>
            <a:chOff x="267" y="2441"/>
            <a:chExt cx="354" cy="214"/>
          </a:xfrm>
        </p:grpSpPr>
        <p:graphicFrame>
          <p:nvGraphicFramePr>
            <p:cNvPr id="1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8039514"/>
                </p:ext>
              </p:extLst>
            </p:nvPr>
          </p:nvGraphicFramePr>
          <p:xfrm>
            <a:off x="267" y="2441"/>
            <a:ext cx="230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99" name="Equation" r:id="rId16" imgW="177480" imgH="164880" progId="Equation.DSMT4">
                    <p:embed/>
                  </p:oleObj>
                </mc:Choice>
                <mc:Fallback>
                  <p:oleObj name="Equation" r:id="rId16" imgW="1774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" y="2441"/>
                          <a:ext cx="230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Rectangle 70"/>
            <p:cNvSpPr>
              <a:spLocks noChangeArrowheads="1"/>
            </p:cNvSpPr>
            <p:nvPr/>
          </p:nvSpPr>
          <p:spPr bwMode="auto">
            <a:xfrm>
              <a:off x="576" y="2474"/>
              <a:ext cx="45" cy="147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1300326" fontAlgn="auto">
                <a:spcBef>
                  <a:spcPts val="0"/>
                </a:spcBef>
                <a:spcAft>
                  <a:spcPts val="0"/>
                </a:spcAft>
              </a:pPr>
              <a:endParaRPr kumimoji="1" lang="en-US" sz="340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226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802835" y="288925"/>
            <a:ext cx="11610290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latin typeface="Palatino Linotype"/>
                <a:ea typeface="SimSun" pitchFamily="2" charset="-122"/>
              </a:rPr>
              <a:t>(small piece of) The DD pulse sequence zoo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6103" y="2438399"/>
                <a:ext cx="1135380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dirty="0" smtClean="0">
                    <a:latin typeface="Palatino Linotype"/>
                  </a:rPr>
                  <a:t>				the price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for one qubit	the payoff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</a:t>
                </a: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P</a:t>
                </a:r>
                <a:r>
                  <a:rPr lang="en-US" sz="1000" dirty="0" err="1" smtClean="0">
                    <a:latin typeface="Palatino Linotype"/>
                  </a:rPr>
                  <a:t>eriodic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>
                    <a:latin typeface="Palatino Linotype"/>
                  </a:rPr>
                  <a:t>	</a:t>
                </a:r>
                <a:r>
                  <a:rPr lang="en-US" sz="2800" dirty="0" smtClean="0">
                    <a:latin typeface="Palatino Linotype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≤4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	1</a:t>
                </a: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S</a:t>
                </a:r>
                <a:r>
                  <a:rPr lang="en-US" sz="1000" dirty="0" err="1" smtClean="0">
                    <a:latin typeface="Palatino Linotype"/>
                  </a:rPr>
                  <a:t>ymmetrized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≤8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 </a:t>
                </a:r>
                <a:r>
                  <a:rPr lang="en-US" sz="1600" dirty="0" smtClean="0">
                    <a:latin typeface="Palatino Linotype"/>
                  </a:rPr>
                  <a:t>(twice PDD)</a:t>
                </a:r>
                <a:r>
                  <a:rPr lang="en-US" sz="2800" dirty="0" smtClean="0">
                    <a:latin typeface="Palatino Linotype"/>
                  </a:rPr>
                  <a:t>			2</a:t>
                </a:r>
                <a:endParaRPr lang="en-US" sz="16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C</a:t>
                </a:r>
                <a:r>
                  <a:rPr lang="en-US" sz="1000" dirty="0" err="1" smtClean="0">
                    <a:latin typeface="Palatino Linotype"/>
                  </a:rPr>
                  <a:t>oncatenated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</a:rPr>
                          <m:t>(4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sz="28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U</a:t>
                </a:r>
                <a:r>
                  <a:rPr lang="en-US" sz="1000" dirty="0" err="1" smtClean="0">
                    <a:latin typeface="Palatino Linotype"/>
                  </a:rPr>
                  <a:t>hrig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Palatino Linotype"/>
                  </a:rPr>
                  <a:t> (single error type only)</a:t>
                </a:r>
                <a:r>
                  <a:rPr lang="en-US" sz="2800" dirty="0" smtClean="0">
                    <a:latin typeface="Palatino Linotype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 smtClean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  <a:p>
                <a:pPr algn="l"/>
                <a:r>
                  <a:rPr lang="en-US" sz="2800" dirty="0" err="1" smtClean="0">
                    <a:latin typeface="Palatino Linotype"/>
                  </a:rPr>
                  <a:t>Q</a:t>
                </a:r>
                <a:r>
                  <a:rPr lang="en-US" sz="1000" dirty="0" err="1" smtClean="0">
                    <a:latin typeface="Palatino Linotype"/>
                  </a:rPr>
                  <a:t>uadratic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8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Palatino Linotype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800" dirty="0">
                  <a:latin typeface="Palatino Linotype"/>
                </a:endParaRPr>
              </a:p>
              <a:p>
                <a:pPr algn="l"/>
                <a:endParaRPr lang="en-US" sz="2800" dirty="0" smtClean="0">
                  <a:latin typeface="Palatino Linotype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3" y="2438399"/>
                <a:ext cx="11353800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112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 bwMode="auto">
          <a:xfrm>
            <a:off x="11212662" y="2133600"/>
            <a:ext cx="1295400" cy="5257800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9515827" y="4469658"/>
            <a:ext cx="4823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Palatino Linotype"/>
              </a:rPr>
              <a:t>sequence length &amp; min decoupling order</a:t>
            </a:r>
            <a:endParaRPr lang="en-US" sz="2000" dirty="0">
              <a:solidFill>
                <a:srgbClr val="FFFF00"/>
              </a:solidFill>
              <a:latin typeface="Palatino Linotype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3080" y="2920621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423080" y="3755409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423080" y="4629257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423080" y="5467457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423080" y="6320897"/>
            <a:ext cx="9730854" cy="45037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680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228600"/>
            <a:ext cx="12201098" cy="914400"/>
          </a:xfrm>
        </p:spPr>
        <p:txBody>
          <a:bodyPr/>
          <a:lstStyle/>
          <a:p>
            <a:r>
              <a:rPr lang="en-US" dirty="0" smtClean="0"/>
              <a:t>DD sequences battle it out numerically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165" y="1269572"/>
            <a:ext cx="11679572" cy="53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50" y="7785241"/>
            <a:ext cx="10914802" cy="47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0" y="6665722"/>
            <a:ext cx="7221245" cy="57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9" y="6665722"/>
            <a:ext cx="3710391" cy="100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7460892" y="1292248"/>
            <a:ext cx="4724399" cy="33855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00000"/>
                </a:solidFill>
                <a:latin typeface="Garamond" pitchFamily="18" charset="0"/>
              </a:rPr>
              <a:t>J. R. West, B. H. Fong, &amp; DAL, PRL </a:t>
            </a:r>
            <a:r>
              <a:rPr lang="en-US" altLang="zh-CN" sz="1600" b="1" dirty="0" smtClean="0">
                <a:solidFill>
                  <a:srgbClr val="000000"/>
                </a:solidFill>
                <a:latin typeface="Garamond" pitchFamily="18" charset="0"/>
              </a:rPr>
              <a:t>104</a:t>
            </a:r>
            <a:r>
              <a:rPr lang="en-US" altLang="zh-CN" sz="1600" dirty="0" smtClean="0">
                <a:solidFill>
                  <a:srgbClr val="000000"/>
                </a:solidFill>
                <a:latin typeface="Garamond" pitchFamily="18" charset="0"/>
              </a:rPr>
              <a:t>, 130501 (2010).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62165" y="8554844"/>
            <a:ext cx="122285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i="1" dirty="0" smtClean="0">
                <a:latin typeface="+mn-lt"/>
              </a:rPr>
              <a:t>D</a:t>
            </a:r>
            <a:r>
              <a:rPr lang="en-US" sz="2800" dirty="0" smtClean="0">
                <a:latin typeface="+mn-lt"/>
              </a:rPr>
              <a:t>=averaged trace-norm </a:t>
            </a:r>
            <a:r>
              <a:rPr lang="en-US" sz="2800" dirty="0">
                <a:latin typeface="+mn-lt"/>
              </a:rPr>
              <a:t>distance between </a:t>
            </a:r>
            <a:r>
              <a:rPr lang="en-US" sz="2800" dirty="0" smtClean="0">
                <a:latin typeface="+mn-lt"/>
              </a:rPr>
              <a:t>initial and final system-only state.</a:t>
            </a:r>
          </a:p>
          <a:p>
            <a:pPr algn="l" eaLnBrk="1" hangingPunct="1"/>
            <a:r>
              <a:rPr lang="en-US" sz="2800" dirty="0" smtClean="0">
                <a:latin typeface="+mn-lt"/>
              </a:rPr>
              <a:t>Initial state is random pure state of system &amp; bath. Bath contains 4 spins. </a:t>
            </a:r>
          </a:p>
        </p:txBody>
      </p:sp>
    </p:spTree>
    <p:extLst>
      <p:ext uri="{BB962C8B-B14F-4D97-AF65-F5344CB8AC3E}">
        <p14:creationId xmlns:p14="http://schemas.microsoft.com/office/powerpoint/2010/main" val="4216589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&amp; Computation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15472" y="1665027"/>
            <a:ext cx="11774634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2800" dirty="0">
                <a:latin typeface="+mn-lt"/>
              </a:rPr>
              <a:t>Problem: DD pulses interfere with </a:t>
            </a:r>
            <a:r>
              <a:rPr lang="en-US" sz="2800" dirty="0" smtClean="0">
                <a:latin typeface="+mn-lt"/>
              </a:rPr>
              <a:t>computation </a:t>
            </a:r>
            <a:r>
              <a:rPr lang="en-US" sz="2800" dirty="0">
                <a:latin typeface="+mn-lt"/>
              </a:rPr>
              <a:t>– they cancel everything!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800" dirty="0">
              <a:latin typeface="+mn-lt"/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800" dirty="0">
                <a:latin typeface="+mn-lt"/>
              </a:rPr>
              <a:t>How can they be reconciled?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800" dirty="0">
              <a:latin typeface="+mn-lt"/>
            </a:endParaRPr>
          </a:p>
          <a:p>
            <a:pPr algn="l">
              <a:lnSpc>
                <a:spcPct val="80000"/>
              </a:lnSpc>
              <a:buFontTx/>
              <a:buNone/>
            </a:pPr>
            <a:endParaRPr lang="en-US" sz="2800" dirty="0">
              <a:latin typeface="+mn-lt"/>
            </a:endParaRPr>
          </a:p>
          <a:p>
            <a:pPr algn="l">
              <a:lnSpc>
                <a:spcPct val="80000"/>
              </a:lnSpc>
            </a:pPr>
            <a:r>
              <a:rPr lang="en-US" sz="2800" dirty="0" smtClean="0">
                <a:latin typeface="+mn-lt"/>
              </a:rPr>
              <a:t>At least three approaches:</a:t>
            </a:r>
          </a:p>
          <a:p>
            <a:pPr algn="l">
              <a:lnSpc>
                <a:spcPct val="80000"/>
              </a:lnSpc>
            </a:pPr>
            <a:endParaRPr lang="en-US" sz="2800" dirty="0">
              <a:latin typeface="+mn-lt"/>
            </a:endParaRPr>
          </a:p>
          <a:p>
            <a:pPr marL="457200" lvl="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Palatino Linotype"/>
              </a:rPr>
              <a:t>Decouple-while-compute</a:t>
            </a:r>
          </a:p>
          <a:p>
            <a:pPr marL="457200" lvl="0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>
              <a:latin typeface="Palatino Linotype"/>
            </a:endParaRP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Decouple-then-compute</a:t>
            </a: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Dynamically corrected gates (see </a:t>
            </a:r>
            <a:r>
              <a:rPr lang="en-US" sz="2800" dirty="0" err="1" smtClean="0">
                <a:latin typeface="+mn-lt"/>
              </a:rPr>
              <a:t>Lorenza</a:t>
            </a:r>
            <a:r>
              <a:rPr lang="en-US" sz="2800" dirty="0" smtClean="0">
                <a:latin typeface="+mn-lt"/>
              </a:rPr>
              <a:t> Viola’s talk at 3 today)</a:t>
            </a: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47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&amp; Computation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15472" y="1665027"/>
            <a:ext cx="11774634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2800" dirty="0">
                <a:latin typeface="+mn-lt"/>
              </a:rPr>
              <a:t>Problem: DD pulses interfere with </a:t>
            </a:r>
            <a:r>
              <a:rPr lang="en-US" sz="2800" dirty="0" smtClean="0">
                <a:latin typeface="+mn-lt"/>
              </a:rPr>
              <a:t>computation </a:t>
            </a:r>
            <a:r>
              <a:rPr lang="en-US" sz="2800" dirty="0">
                <a:latin typeface="+mn-lt"/>
              </a:rPr>
              <a:t>– they cancel everything!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800" dirty="0">
              <a:latin typeface="+mn-lt"/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800" dirty="0">
                <a:latin typeface="+mn-lt"/>
              </a:rPr>
              <a:t>How can they be reconciled?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800" dirty="0">
              <a:latin typeface="+mn-lt"/>
            </a:endParaRPr>
          </a:p>
          <a:p>
            <a:pPr algn="l">
              <a:lnSpc>
                <a:spcPct val="80000"/>
              </a:lnSpc>
              <a:buFontTx/>
              <a:buNone/>
            </a:pPr>
            <a:endParaRPr lang="en-US" sz="2800" dirty="0">
              <a:latin typeface="+mn-lt"/>
            </a:endParaRPr>
          </a:p>
          <a:p>
            <a:pPr algn="l">
              <a:lnSpc>
                <a:spcPct val="80000"/>
              </a:lnSpc>
            </a:pPr>
            <a:r>
              <a:rPr lang="en-US" sz="2800" dirty="0" smtClean="0">
                <a:latin typeface="+mn-lt"/>
              </a:rPr>
              <a:t>At least three approaches:</a:t>
            </a:r>
          </a:p>
          <a:p>
            <a:pPr algn="l">
              <a:lnSpc>
                <a:spcPct val="80000"/>
              </a:lnSpc>
            </a:pPr>
            <a:endParaRPr lang="en-US" sz="2800" dirty="0">
              <a:latin typeface="+mn-lt"/>
            </a:endParaRPr>
          </a:p>
          <a:p>
            <a:pPr marL="457200" lvl="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Palatino Linotype"/>
              </a:rPr>
              <a:t>Decouple-while-compute</a:t>
            </a:r>
          </a:p>
          <a:p>
            <a:pPr marL="457200" lvl="0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>
              <a:latin typeface="Palatino Linotype"/>
            </a:endParaRP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Decouple-then-compute</a:t>
            </a: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Dynamically corrected gates (see </a:t>
            </a:r>
            <a:r>
              <a:rPr lang="en-US" sz="2800" dirty="0" err="1" smtClean="0">
                <a:latin typeface="+mn-lt"/>
              </a:rPr>
              <a:t>Lorenza</a:t>
            </a:r>
            <a:r>
              <a:rPr lang="en-US" sz="2800" dirty="0" smtClean="0">
                <a:latin typeface="+mn-lt"/>
              </a:rPr>
              <a:t> Viola’s talk at 3 today)</a:t>
            </a: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2121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Decouple-while-compute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43576" y="1735110"/>
                <a:ext cx="11209383" cy="8092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80000"/>
                  </a:lnSpc>
                </a:pPr>
                <a:r>
                  <a:rPr lang="en-US" sz="2800" dirty="0" smtClean="0">
                    <a:latin typeface="Palatino Linotype"/>
                  </a:rPr>
                  <a:t>Need pulses </a:t>
                </a:r>
                <a:r>
                  <a:rPr lang="en-US" sz="2800" dirty="0">
                    <a:latin typeface="Palatino Linotype"/>
                  </a:rPr>
                  <a:t>and </a:t>
                </a:r>
                <a:r>
                  <a:rPr lang="en-US" sz="2800" dirty="0" smtClean="0">
                    <a:latin typeface="Palatino Linotype"/>
                  </a:rPr>
                  <a:t>computation to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Palatino Linotype"/>
                  </a:rPr>
                  <a:t>commute</a:t>
                </a:r>
                <a:endParaRPr lang="en-US" sz="2800" dirty="0">
                  <a:solidFill>
                    <a:srgbClr val="FFFF00"/>
                  </a:solidFill>
                  <a:latin typeface="Palatino Linotype"/>
                </a:endParaRPr>
              </a:p>
              <a:p>
                <a:pPr lvl="0" algn="l">
                  <a:lnSpc>
                    <a:spcPct val="80000"/>
                  </a:lnSpc>
                </a:pPr>
                <a:endParaRPr lang="en-US" sz="2800" dirty="0">
                  <a:latin typeface="Palatino Linotype"/>
                </a:endParaRPr>
              </a:p>
              <a:p>
                <a:pPr lvl="0" algn="l">
                  <a:lnSpc>
                    <a:spcPct val="80000"/>
                  </a:lnSpc>
                </a:pPr>
                <a:r>
                  <a:rPr lang="en-US" sz="2800" dirty="0" smtClean="0">
                    <a:latin typeface="Palatino Linotype"/>
                  </a:rPr>
                  <a:t>Solutions:</a:t>
                </a:r>
              </a:p>
              <a:p>
                <a:pPr lvl="0" algn="l">
                  <a:lnSpc>
                    <a:spcPct val="80000"/>
                  </a:lnSpc>
                </a:pPr>
                <a:r>
                  <a:rPr lang="en-US" sz="2800" dirty="0" smtClean="0">
                    <a:latin typeface="Palatino Linotype"/>
                  </a:rPr>
                  <a:t> </a:t>
                </a:r>
              </a:p>
              <a:p>
                <a:pPr marL="457200" lvl="0" indent="-457200" algn="l">
                  <a:lnSpc>
                    <a:spcPct val="80000"/>
                  </a:lnSpc>
                  <a:buFontTx/>
                  <a:buChar char="-"/>
                </a:pPr>
                <a:r>
                  <a:rPr lang="en-US" sz="2800" dirty="0" smtClean="0">
                    <a:latin typeface="Palatino Linotype"/>
                  </a:rPr>
                  <a:t>Use </a:t>
                </a:r>
                <a:r>
                  <a:rPr lang="en-US" sz="2800" dirty="0">
                    <a:latin typeface="Palatino Linotype"/>
                  </a:rPr>
                  <a:t>encoding and stabilizer/normalizer </a:t>
                </a:r>
                <a:r>
                  <a:rPr lang="en-US" sz="2800" dirty="0" smtClean="0">
                    <a:latin typeface="Palatino Linotype"/>
                  </a:rPr>
                  <a:t>structure</a:t>
                </a:r>
              </a:p>
              <a:p>
                <a:pPr marL="457200" lvl="0" indent="-457200" algn="l">
                  <a:lnSpc>
                    <a:spcPct val="80000"/>
                  </a:lnSpc>
                  <a:buFontTx/>
                  <a:buChar char="-"/>
                </a:pPr>
                <a:endParaRPr lang="en-US" sz="2800" dirty="0" smtClean="0">
                  <a:latin typeface="Palatino Linotype"/>
                </a:endParaRPr>
              </a:p>
              <a:p>
                <a:pPr marL="457200" lvl="0" indent="-457200" algn="l">
                  <a:lnSpc>
                    <a:spcPct val="80000"/>
                  </a:lnSpc>
                  <a:buFontTx/>
                  <a:buChar char="-"/>
                </a:pPr>
                <a:r>
                  <a:rPr lang="en-US" sz="2800" dirty="0" smtClean="0">
                    <a:latin typeface="Palatino Linotype"/>
                  </a:rPr>
                  <a:t>Use double </a:t>
                </a:r>
                <a:r>
                  <a:rPr lang="en-US" sz="2800" dirty="0" err="1" smtClean="0">
                    <a:latin typeface="Palatino Linotype"/>
                  </a:rPr>
                  <a:t>commutant</a:t>
                </a:r>
                <a:r>
                  <a:rPr lang="en-US" sz="2800" dirty="0" smtClean="0">
                    <a:latin typeface="Palatino Linotype"/>
                  </a:rPr>
                  <a:t> structure of noiseless subsystems</a:t>
                </a:r>
              </a:p>
              <a:p>
                <a:pPr lvl="0" algn="l">
                  <a:lnSpc>
                    <a:spcPct val="80000"/>
                  </a:lnSpc>
                </a:pPr>
                <a:endParaRPr lang="en-US" sz="2800" dirty="0">
                  <a:latin typeface="Palatino Linotype"/>
                </a:endParaRPr>
              </a:p>
              <a:p>
                <a:pPr lvl="0" algn="l">
                  <a:lnSpc>
                    <a:spcPct val="80000"/>
                  </a:lnSpc>
                </a:pPr>
                <a:endParaRPr lang="en-US" sz="2800" dirty="0" smtClean="0">
                  <a:latin typeface="Palatino Linotype"/>
                </a:endParaRPr>
              </a:p>
              <a:p>
                <a:pPr lvl="0" algn="l">
                  <a:lnSpc>
                    <a:spcPct val="80000"/>
                  </a:lnSpc>
                </a:pPr>
                <a:r>
                  <a:rPr lang="en-US" sz="2800" dirty="0" smtClean="0">
                    <a:latin typeface="Palatino Linotype"/>
                  </a:rPr>
                  <a:t>E.g.: </a:t>
                </a:r>
              </a:p>
              <a:p>
                <a:pPr lvl="0" algn="l">
                  <a:lnSpc>
                    <a:spcPct val="80000"/>
                  </a:lnSpc>
                </a:pPr>
                <a:endParaRPr lang="en-US" sz="2800" dirty="0">
                  <a:latin typeface="Palatino Linotype"/>
                </a:endParaRPr>
              </a:p>
              <a:p>
                <a:pPr lvl="0" algn="l">
                  <a:lnSpc>
                    <a:spcPct val="80000"/>
                  </a:lnSpc>
                </a:pPr>
                <a:r>
                  <a:rPr lang="en-US" sz="2800" dirty="0" smtClean="0">
                    <a:latin typeface="Palatino Linotype"/>
                  </a:rPr>
                  <a:t>- DD pulses are the stabilizer generators of a stabilizer code:</a:t>
                </a:r>
              </a:p>
              <a:p>
                <a:pPr lvl="0" algn="l">
                  <a:lnSpc>
                    <a:spcPct val="80000"/>
                  </a:lnSpc>
                </a:pPr>
                <a:endParaRPr lang="en-US" sz="2800" dirty="0">
                  <a:latin typeface="Palatino Linotype"/>
                </a:endParaRPr>
              </a:p>
              <a:p>
                <a:pPr lvl="0" algn="l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DD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latin typeface="Cambria Math"/>
                        </a:rPr>
                        <m:t>exp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⁡[−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𝑇𝐻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∅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 +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l-GR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α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α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sz="2800" dirty="0" smtClean="0">
                  <a:latin typeface="Palatino Linotype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∅</m:t>
                        </m:r>
                      </m:sub>
                    </m:sSub>
                  </m:oMath>
                </a14:m>
                <a:r>
                  <a:rPr lang="en-US" sz="2800" dirty="0">
                    <a:latin typeface="Palatino Linotype"/>
                  </a:rPr>
                  <a:t> </a:t>
                </a:r>
                <a:r>
                  <a:rPr lang="en-US" sz="2800" dirty="0" smtClean="0">
                    <a:latin typeface="Palatino Linotype"/>
                  </a:rPr>
                  <a:t>consists </a:t>
                </a:r>
                <a:r>
                  <a:rPr lang="en-US" sz="2800" dirty="0">
                    <a:latin typeface="Palatino Linotype"/>
                  </a:rPr>
                  <a:t>of the logical operators of the stabilizer </a:t>
                </a:r>
                <a:r>
                  <a:rPr lang="en-US" sz="2800" dirty="0" smtClean="0">
                    <a:latin typeface="Palatino Linotype"/>
                  </a:rPr>
                  <a:t>code</a:t>
                </a:r>
              </a:p>
              <a:p>
                <a:pPr lvl="0" algn="l"/>
                <a:endParaRPr lang="en-US" sz="2800" dirty="0">
                  <a:latin typeface="Palatino Linotype"/>
                </a:endParaRPr>
              </a:p>
              <a:p>
                <a:pPr lvl="0" algn="l"/>
                <a:r>
                  <a:rPr lang="en-US" sz="2800" dirty="0" smtClean="0">
                    <a:latin typeface="Palatino Linotype"/>
                  </a:rPr>
                  <a:t>- DD pulses are </a:t>
                </a:r>
                <a:r>
                  <a:rPr lang="en-US" sz="2800" b="1" dirty="0" smtClean="0">
                    <a:latin typeface="Palatino Linotype"/>
                  </a:rPr>
                  <a:t>collective</a:t>
                </a:r>
                <a:r>
                  <a:rPr lang="en-US" sz="2800" dirty="0" smtClean="0">
                    <a:latin typeface="Palatino Linotype"/>
                  </a:rPr>
                  <a:t> rotations of all qubits</a:t>
                </a:r>
                <a:endParaRPr lang="en-US" sz="2800" dirty="0">
                  <a:latin typeface="Palatino Linotype"/>
                </a:endParaRPr>
              </a:p>
              <a:p>
                <a:pPr lvl="0" algn="l">
                  <a:lnSpc>
                    <a:spcPct val="80000"/>
                  </a:lnSpc>
                </a:pPr>
                <a:endParaRPr lang="en-US" sz="2800" dirty="0" smtClean="0">
                  <a:latin typeface="Palatino Linotype"/>
                </a:endParaRPr>
              </a:p>
              <a:p>
                <a:pPr algn="l">
                  <a:lnSpc>
                    <a:spcPct val="80000"/>
                  </a:lnSpc>
                </a:pPr>
                <a:r>
                  <a:rPr lang="en-US" sz="2800" dirty="0" smtClean="0">
                    <a:latin typeface="Palatino Linotype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∅</m:t>
                        </m:r>
                      </m:sub>
                    </m:sSub>
                  </m:oMath>
                </a14:m>
                <a:r>
                  <a:rPr lang="en-US" sz="2800" dirty="0">
                    <a:latin typeface="Palatino Linotype"/>
                  </a:rPr>
                  <a:t> </a:t>
                </a:r>
                <a:r>
                  <a:rPr lang="en-US" sz="2800" dirty="0">
                    <a:latin typeface="Palatino Linotype"/>
                  </a:rPr>
                  <a:t>consists </a:t>
                </a:r>
                <a:r>
                  <a:rPr lang="en-US" sz="2800" dirty="0">
                    <a:latin typeface="Palatino Linotype"/>
                  </a:rPr>
                  <a:t>of </a:t>
                </a:r>
                <a:r>
                  <a:rPr lang="en-US" sz="2800" dirty="0" smtClean="0">
                    <a:latin typeface="Palatino Linotype"/>
                  </a:rPr>
                  <a:t>Heisenberg exchange interactions;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2800" dirty="0" smtClean="0">
                    <a:latin typeface="Palatino Linotype"/>
                  </a:rPr>
                  <a:t>             used, e.g., to demonstrate high fidelity gates for quantum dots</a:t>
                </a:r>
                <a:endParaRPr lang="en-US" sz="2800" dirty="0">
                  <a:latin typeface="Palatino Linotype"/>
                </a:endParaRPr>
              </a:p>
              <a:p>
                <a:pPr lvl="0" algn="l">
                  <a:lnSpc>
                    <a:spcPct val="80000"/>
                  </a:lnSpc>
                </a:pPr>
                <a:endParaRPr lang="en-US" sz="2800" dirty="0">
                  <a:latin typeface="Palatino Linotype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76" y="1735110"/>
                <a:ext cx="11209383" cy="8092600"/>
              </a:xfrm>
              <a:prstGeom prst="rect">
                <a:avLst/>
              </a:prstGeom>
              <a:blipFill rotWithShape="1">
                <a:blip r:embed="rId3"/>
                <a:stretch>
                  <a:fillRect l="-1305" t="-1733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755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&amp; Computation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15472" y="1665027"/>
            <a:ext cx="11774634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2800" dirty="0">
                <a:latin typeface="+mn-lt"/>
              </a:rPr>
              <a:t>Problem: DD pulses interfere with </a:t>
            </a:r>
            <a:r>
              <a:rPr lang="en-US" sz="2800" dirty="0" smtClean="0">
                <a:latin typeface="+mn-lt"/>
              </a:rPr>
              <a:t>computation </a:t>
            </a:r>
            <a:r>
              <a:rPr lang="en-US" sz="2800" dirty="0">
                <a:latin typeface="+mn-lt"/>
              </a:rPr>
              <a:t>– they cancel everything!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800" dirty="0">
              <a:latin typeface="+mn-lt"/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800" dirty="0">
                <a:latin typeface="+mn-lt"/>
              </a:rPr>
              <a:t>How can they be reconciled?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800" dirty="0">
              <a:latin typeface="+mn-lt"/>
            </a:endParaRPr>
          </a:p>
          <a:p>
            <a:pPr algn="l">
              <a:lnSpc>
                <a:spcPct val="80000"/>
              </a:lnSpc>
              <a:buFontTx/>
              <a:buNone/>
            </a:pPr>
            <a:endParaRPr lang="en-US" sz="2800" dirty="0">
              <a:latin typeface="+mn-lt"/>
            </a:endParaRPr>
          </a:p>
          <a:p>
            <a:pPr algn="l">
              <a:lnSpc>
                <a:spcPct val="80000"/>
              </a:lnSpc>
            </a:pPr>
            <a:r>
              <a:rPr lang="en-US" sz="2800" dirty="0" smtClean="0">
                <a:latin typeface="+mn-lt"/>
              </a:rPr>
              <a:t>At least three approaches:</a:t>
            </a:r>
          </a:p>
          <a:p>
            <a:pPr algn="l">
              <a:lnSpc>
                <a:spcPct val="80000"/>
              </a:lnSpc>
            </a:pPr>
            <a:endParaRPr lang="en-US" sz="2800" dirty="0">
              <a:latin typeface="+mn-lt"/>
            </a:endParaRPr>
          </a:p>
          <a:p>
            <a:pPr marL="457200" lvl="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/>
              </a:rPr>
              <a:t>Decouple-while-compute</a:t>
            </a:r>
          </a:p>
          <a:p>
            <a:pPr marL="457200" lvl="0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>
              <a:latin typeface="Palatino Linotype"/>
            </a:endParaRP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Decouple-then-compute</a:t>
            </a: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Dynamically corrected gates (see </a:t>
            </a:r>
            <a:r>
              <a:rPr lang="en-US" sz="2800" dirty="0" err="1" smtClean="0">
                <a:latin typeface="+mn-lt"/>
              </a:rPr>
              <a:t>Lorenza</a:t>
            </a:r>
            <a:r>
              <a:rPr lang="en-US" sz="2800" dirty="0" smtClean="0">
                <a:latin typeface="+mn-lt"/>
              </a:rPr>
              <a:t> Viola’s talk at 3 today)</a:t>
            </a: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1176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33388" y="5875338"/>
            <a:ext cx="1202531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33388" y="2108200"/>
            <a:ext cx="1202531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33388" y="6632575"/>
            <a:ext cx="1202531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28625" y="3625850"/>
            <a:ext cx="12025313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33388" y="5116513"/>
            <a:ext cx="1202531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33388" y="4384675"/>
            <a:ext cx="1202531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33388" y="2903538"/>
            <a:ext cx="1202531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pic>
        <p:nvPicPr>
          <p:cNvPr id="1041417" name="Picture 9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2725" y="1322388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18" name="Picture 10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4775" y="2947988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19" name="Picture 11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0050" y="4357688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20" name="Picture 12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1713" y="5875338"/>
            <a:ext cx="7588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21" name="Picture 13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863" y="2190750"/>
            <a:ext cx="7588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22" name="Picture 14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12588" y="3598863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23" name="Picture 15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600" y="5116513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24" name="Picture 16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322388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25" name="Picture 17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867025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26" name="Picture 18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57688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27" name="Picture 19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875338"/>
            <a:ext cx="7588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28" name="Picture 20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162175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29" name="Picture 21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625850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30" name="Picture 22" descr="baseball_player__runnin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116513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150938" y="288925"/>
            <a:ext cx="10914062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altLang="zh-CN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Overcoming dephasing via time-reversal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p:pic>
        <p:nvPicPr>
          <p:cNvPr id="1041433" name="Picture 25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322388"/>
            <a:ext cx="7810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34" name="Picture 26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322388"/>
            <a:ext cx="4568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35" name="Picture 27" descr="Pictur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00163"/>
            <a:ext cx="4570413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436" name="Picture 28" descr="Pictur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322388"/>
            <a:ext cx="8667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7875119" y="4096078"/>
            <a:ext cx="1048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dirty="0" smtClean="0">
                <a:latin typeface="+mn-lt"/>
              </a:rPr>
              <a:t>Lidar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1274922" y="3327400"/>
            <a:ext cx="1834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dirty="0" err="1" smtClean="0">
                <a:latin typeface="+mn-lt"/>
              </a:rPr>
              <a:t>Usain</a:t>
            </a:r>
            <a:r>
              <a:rPr lang="en-US" sz="2800" dirty="0" smtClean="0">
                <a:latin typeface="+mn-lt"/>
              </a:rPr>
              <a:t> Bolt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0.00556 L 0.66424 0.00464 " pathEditMode="fixed" rAng="0" ptsTypes="AA">
                                      <p:cBhvr>
                                        <p:cTn id="23" dur="5000" fill="hold"/>
                                        <p:tgtEl>
                                          <p:spTgt spid="1041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2" y="-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0.00556 L 0.65417 0.00834 " pathEditMode="fixed" rAng="0" ptsTypes="AA">
                                      <p:cBhvr>
                                        <p:cTn id="25" dur="5000" fill="hold"/>
                                        <p:tgtEl>
                                          <p:spTgt spid="1041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0.00556 L 0.57917 -1.40871E-6 " pathEditMode="fixed" rAng="0" ptsTypes="AA">
                                      <p:cBhvr>
                                        <p:cTn id="27" dur="5000" fill="hold"/>
                                        <p:tgtEl>
                                          <p:spTgt spid="1041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0.00556 L 0.8125 -1.40871E-6 " pathEditMode="fixed" rAng="0" ptsTypes="AA">
                                      <p:cBhvr>
                                        <p:cTn id="29" dur="5000" fill="hold"/>
                                        <p:tgtEl>
                                          <p:spTgt spid="1041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5" y="-27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38778E-17 0.00464 L 0.80156 0.00812 " pathEditMode="fixed" rAng="0" ptsTypes="AA">
                                      <p:cBhvr>
                                        <p:cTn id="31" dur="5000" fill="hold"/>
                                        <p:tgtEl>
                                          <p:spTgt spid="1041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69" y="16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0.00556 L 0.87083 0.00834 " pathEditMode="fixed" rAng="0" ptsTypes="AA">
                                      <p:cBhvr>
                                        <p:cTn id="33" dur="5000" fill="hold"/>
                                        <p:tgtEl>
                                          <p:spTgt spid="1041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1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0.00556 L 0.7125 -1.40871E-6 " pathEditMode="fixed" rAng="0" ptsTypes="AA">
                                      <p:cBhvr>
                                        <p:cTn id="35" dur="5000" fill="hold"/>
                                        <p:tgtEl>
                                          <p:spTgt spid="1041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243 -1.40871E-6 L -0.67327 0.00556 " pathEditMode="fixed" rAng="0" ptsTypes="AA">
                                      <p:cBhvr>
                                        <p:cTn id="90" dur="5000" fill="hold"/>
                                        <p:tgtEl>
                                          <p:spTgt spid="1041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42" y="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0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35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-1.40871E-6 L -0.65469 -0.00278 " pathEditMode="fixed" rAng="0" ptsTypes="AA">
                                      <p:cBhvr>
                                        <p:cTn id="92" dur="5000" fill="hold"/>
                                        <p:tgtEl>
                                          <p:spTgt spid="1041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43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0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35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417 -1.40871E-6 L -0.59167 0.00556 " pathEditMode="fixed" rAng="0" ptsTypes="AA">
                                      <p:cBhvr>
                                        <p:cTn id="94" dur="5000" fill="hold"/>
                                        <p:tgtEl>
                                          <p:spTgt spid="1041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0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-1.40871E-6 L -0.825 0.00556 " pathEditMode="fixed" rAng="0" ptsTypes="AA">
                                      <p:cBhvr>
                                        <p:cTn id="96" dur="5000" fill="hold"/>
                                        <p:tgtEl>
                                          <p:spTgt spid="1041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50" y="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0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8.59129E-6 L -0.8 0.00185 " pathEditMode="fixed" rAng="0" ptsTypes="AA">
                                      <p:cBhvr>
                                        <p:cTn id="98" dur="5000" fill="hold"/>
                                        <p:tgtEl>
                                          <p:spTgt spid="1041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0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35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417 0.01112 L -0.87813 0.01321 " pathEditMode="fixed" rAng="0" ptsTypes="AA">
                                      <p:cBhvr>
                                        <p:cTn id="100" dur="5000" fill="hold"/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98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35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416 -1.40871E-6 L -0.725 0.00556 " pathEditMode="fixed" rAng="0" ptsTypes="AA">
                                      <p:cBhvr>
                                        <p:cTn id="102" dur="5000" fill="hold"/>
                                        <p:tgtEl>
                                          <p:spTgt spid="1041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0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228600"/>
            <a:ext cx="12651474" cy="914400"/>
          </a:xfrm>
        </p:spPr>
        <p:txBody>
          <a:bodyPr/>
          <a:lstStyle/>
          <a:p>
            <a:r>
              <a:rPr lang="en-US" dirty="0" smtClean="0"/>
              <a:t>Consider a fault-tolerant simulation of a circuit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299395"/>
            <a:ext cx="11201400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1821" y="4966160"/>
            <a:ext cx="2838734" cy="45037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2978"/>
              </p:ext>
            </p:extLst>
          </p:nvPr>
        </p:nvGraphicFramePr>
        <p:xfrm>
          <a:off x="1091821" y="9035600"/>
          <a:ext cx="10718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Equation" r:id="rId5" imgW="10718640" imgH="545760" progId="Equation.DSMT4">
                  <p:embed/>
                </p:oleObj>
              </mc:Choice>
              <mc:Fallback>
                <p:oleObj name="Equation" r:id="rId5" imgW="107186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1821" y="9035600"/>
                        <a:ext cx="10718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055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3004800" cy="914400"/>
          </a:xfrm>
        </p:spPr>
        <p:txBody>
          <a:bodyPr/>
          <a:lstStyle/>
          <a:p>
            <a:r>
              <a:rPr lang="en-US" dirty="0" smtClean="0"/>
              <a:t>Now prepend DD: decouple-then-compute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" y="1278827"/>
            <a:ext cx="11210925" cy="752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699613" y="8063320"/>
                <a:ext cx="7353110" cy="551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</a:rPr>
                          <m:t>DD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/>
                      </a:rPr>
                      <m:t>exp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⁡[−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∅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+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l-GR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α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α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eff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sSub>
                              <m:sSubPr>
                                <m:ctrlPr>
                                  <a:rPr lang="el-GR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α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)]</m:t>
                        </m:r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13" y="8063320"/>
                <a:ext cx="7353110" cy="5510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 bwMode="auto">
          <a:xfrm>
            <a:off x="8441425" y="6850846"/>
            <a:ext cx="341760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626"/>
              </p:ext>
            </p:extLst>
          </p:nvPr>
        </p:nvGraphicFramePr>
        <p:xfrm>
          <a:off x="584200" y="9036050"/>
          <a:ext cx="1173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Equation" r:id="rId6" imgW="11734560" imgH="545760" progId="Equation.DSMT4">
                  <p:embed/>
                </p:oleObj>
              </mc:Choice>
              <mc:Fallback>
                <p:oleObj name="Equation" r:id="rId6" imgW="11734560" imgH="545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9036050"/>
                        <a:ext cx="11734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 bwMode="auto">
          <a:xfrm rot="16200000">
            <a:off x="8083744" y="7268618"/>
            <a:ext cx="378823" cy="2838970"/>
          </a:xfrm>
          <a:prstGeom prst="leftBrac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>
            <a:off x="6622869" y="8877515"/>
            <a:ext cx="1650287" cy="188108"/>
          </a:xfrm>
          <a:prstGeom prst="straightConnector1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743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52" y="228600"/>
            <a:ext cx="9196252" cy="914400"/>
          </a:xfrm>
        </p:spPr>
        <p:txBody>
          <a:bodyPr/>
          <a:lstStyle/>
          <a:p>
            <a:r>
              <a:rPr lang="en-US" sz="3600" dirty="0"/>
              <a:t>N</a:t>
            </a:r>
            <a:r>
              <a:rPr lang="en-US" sz="3600" dirty="0" smtClean="0"/>
              <a:t>oise strengths can be upper-bounded for a well-behaved bath</a:t>
            </a:r>
            <a:endParaRPr lang="en-US" sz="36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336270"/>
            <a:ext cx="11201400" cy="75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050878" y="8134066"/>
            <a:ext cx="104074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ctually this assumption can be relaxed: see Gerardo Paz’s talk, 3:40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386816" y="7179959"/>
            <a:ext cx="10071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600" dirty="0" smtClean="0">
                <a:solidFill>
                  <a:schemeClr val="bg1"/>
                </a:solidFill>
              </a:rPr>
              <a:t>allows </a:t>
            </a:r>
            <a:r>
              <a:rPr lang="en-US" sz="2600" dirty="0">
                <a:solidFill>
                  <a:schemeClr val="bg1"/>
                </a:solidFill>
              </a:rPr>
              <a:t>us to examine each </a:t>
            </a:r>
            <a:r>
              <a:rPr lang="en-US" sz="2600" dirty="0" smtClean="0">
                <a:solidFill>
                  <a:schemeClr val="bg1"/>
                </a:solidFill>
              </a:rPr>
              <a:t>DD-protected gate </a:t>
            </a:r>
            <a:r>
              <a:rPr lang="en-US" sz="2600" dirty="0">
                <a:solidFill>
                  <a:schemeClr val="bg1"/>
                </a:solidFill>
              </a:rPr>
              <a:t>separately.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317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DD-protected gates can be better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346018"/>
            <a:ext cx="11210925" cy="75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272937" y="4628605"/>
            <a:ext cx="600892" cy="1406434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633235"/>
              </p:ext>
            </p:extLst>
          </p:nvPr>
        </p:nvGraphicFramePr>
        <p:xfrm>
          <a:off x="1758587" y="5096872"/>
          <a:ext cx="1028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Equation" r:id="rId5" imgW="1028520" imgH="469800" progId="Equation.DSMT4">
                  <p:embed/>
                </p:oleObj>
              </mc:Choice>
              <mc:Fallback>
                <p:oleObj name="Equation" r:id="rId5" imgW="1028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8587" y="5096872"/>
                        <a:ext cx="1028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61399"/>
              </p:ext>
            </p:extLst>
          </p:nvPr>
        </p:nvGraphicFramePr>
        <p:xfrm>
          <a:off x="5518150" y="9009063"/>
          <a:ext cx="238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Equation" r:id="rId7" imgW="2387520" imgH="533160" progId="Equation.DSMT4">
                  <p:embed/>
                </p:oleObj>
              </mc:Choice>
              <mc:Fallback>
                <p:oleObj name="Equation" r:id="rId7" imgW="238752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0" y="9009063"/>
                        <a:ext cx="2387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826181" y="9279638"/>
            <a:ext cx="4079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Palatino Linotype"/>
              </a:rPr>
              <a:t>H.-K. Ng, </a:t>
            </a:r>
            <a:r>
              <a:rPr lang="en-US" sz="1400" dirty="0" smtClean="0">
                <a:solidFill>
                  <a:schemeClr val="tx1"/>
                </a:solidFill>
                <a:latin typeface="Palatino Linotype"/>
              </a:rPr>
              <a:t>DAL, </a:t>
            </a:r>
            <a:r>
              <a:rPr lang="en-US" sz="1400" dirty="0">
                <a:solidFill>
                  <a:schemeClr val="tx1"/>
                </a:solidFill>
                <a:latin typeface="Palatino Linotype"/>
              </a:rPr>
              <a:t>J. Preskill, PRA 84, 012305 (2011)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71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319893"/>
            <a:ext cx="11201400" cy="75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CDD-protected gates can be even better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61399"/>
              </p:ext>
            </p:extLst>
          </p:nvPr>
        </p:nvGraphicFramePr>
        <p:xfrm>
          <a:off x="5517605" y="9008473"/>
          <a:ext cx="238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Equation" r:id="rId5" imgW="2387520" imgH="533160" progId="Equation.DSMT4">
                  <p:embed/>
                </p:oleObj>
              </mc:Choice>
              <mc:Fallback>
                <p:oleObj name="Equation" r:id="rId5" imgW="23875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7605" y="9008473"/>
                        <a:ext cx="2387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037806" y="5072742"/>
            <a:ext cx="600892" cy="153706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767179"/>
              </p:ext>
            </p:extLst>
          </p:nvPr>
        </p:nvGraphicFramePr>
        <p:xfrm>
          <a:off x="2338252" y="2856684"/>
          <a:ext cx="119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name="Equation" r:id="rId7" imgW="1193760" imgH="507960" progId="Equation.DSMT4">
                  <p:embed/>
                </p:oleObj>
              </mc:Choice>
              <mc:Fallback>
                <p:oleObj name="Equation" r:id="rId7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8252" y="2856684"/>
                        <a:ext cx="1193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8826181" y="9279638"/>
            <a:ext cx="4079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Palatino Linotype"/>
              </a:rPr>
              <a:t>H.-K. Ng, </a:t>
            </a:r>
            <a:r>
              <a:rPr lang="en-US" sz="1400" dirty="0" smtClean="0">
                <a:solidFill>
                  <a:schemeClr val="tx1"/>
                </a:solidFill>
                <a:latin typeface="Palatino Linotype"/>
              </a:rPr>
              <a:t>DAL, </a:t>
            </a:r>
            <a:r>
              <a:rPr lang="en-US" sz="1400" dirty="0">
                <a:solidFill>
                  <a:schemeClr val="tx1"/>
                </a:solidFill>
                <a:latin typeface="Palatino Linotype"/>
              </a:rPr>
              <a:t>J. Preskill, PRA 84, 012305 (2011)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06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decoherence with hands tied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63352" y="2006221"/>
            <a:ext cx="13082556" cy="74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Dynamical decoupling is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 method where one applies fast &amp; strong control pulses to the system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Open-loop, feedback- and measurement-free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algn="l" eaLnBrk="1" hangingPunct="1"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Dynamical decoupling is 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not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Palatino Linotype"/>
              </a:rPr>
              <a:t>stand-alone solution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l" eaLnBrk="1" hangingPunct="1"/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t cannot, by itself, be made fault-tolerant (see </a:t>
            </a:r>
            <a:r>
              <a:rPr lang="en-US" sz="2800" dirty="0" err="1" smtClean="0">
                <a:latin typeface="+mn-lt"/>
              </a:rPr>
              <a:t>Kaveh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Khodjasteh’s</a:t>
            </a:r>
            <a:r>
              <a:rPr lang="en-US" sz="2800" dirty="0" smtClean="0">
                <a:latin typeface="+mn-lt"/>
              </a:rPr>
              <a:t> talk Thu 2:40)</a:t>
            </a:r>
          </a:p>
          <a:p>
            <a:pPr algn="l" eaLnBrk="1" hangingPunct="1"/>
            <a:endParaRPr lang="en-US" sz="2800" dirty="0" smtClean="0">
              <a:latin typeface="+mn-lt"/>
            </a:endParaRPr>
          </a:p>
          <a:p>
            <a:pPr algn="l" eaLnBrk="1" hangingPunct="1"/>
            <a:endParaRPr lang="en-US" sz="2800" dirty="0" smtClean="0">
              <a:latin typeface="+mn-lt"/>
            </a:endParaRPr>
          </a:p>
          <a:p>
            <a:pPr algn="l" eaLnBrk="1" hangingPunct="1"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So, why 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not use the full power of fault-tolerance?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Open-loop is technically easier than closed-loop or topological methods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DD can be used at the lowest (physical) level to improve performance </a:t>
            </a:r>
          </a:p>
          <a:p>
            <a:pPr lvl="1" algn="l"/>
            <a:r>
              <a:rPr lang="en-US" sz="2800" dirty="0" smtClean="0">
                <a:latin typeface="+mn-lt"/>
              </a:rPr>
              <a:t>and reduce overhead of fault tolerance</a:t>
            </a:r>
            <a:endParaRPr lang="en-US" sz="2800" dirty="0" smtClean="0">
              <a:latin typeface="+mn-lt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DD has been widely experimentally tested, with encouraging results</a:t>
            </a:r>
            <a:endParaRPr lang="en-US" sz="2800" dirty="0" smtClean="0">
              <a:latin typeface="+mn-lt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457200" algn="l" eaLnBrk="1" hangingPunct="1">
              <a:buFont typeface="Arial"/>
              <a:buChar char="•"/>
            </a:pPr>
            <a:endParaRPr lang="en-US" sz="2800" dirty="0" smtClean="0">
              <a:latin typeface="+mn-lt"/>
            </a:endParaRPr>
          </a:p>
        </p:txBody>
      </p:sp>
      <p:pic>
        <p:nvPicPr>
          <p:cNvPr id="43012" name="Picture 4" descr="https://encrypted-tbn2.google.com/images?q=tbn:ANd9GcTNZLifJMSImN9nNjM8iC6cQsNkqFYkxaWSPecWZ_WrJ9OZViZT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5174" y="2820537"/>
            <a:ext cx="895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51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references for this talk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6878" y="1603168"/>
            <a:ext cx="12771995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L. Viola, S. Lloyd PRA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58, 2733 (1998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): first DD paper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65D7FF"/>
                </a:solidFill>
                <a:latin typeface="+mn-lt"/>
              </a:rPr>
              <a:t>L</a:t>
            </a:r>
            <a:r>
              <a:rPr lang="en-US" sz="2800" dirty="0">
                <a:solidFill>
                  <a:srgbClr val="65D7FF"/>
                </a:solidFill>
                <a:latin typeface="+mn-lt"/>
              </a:rPr>
              <a:t>. Viola, E. Knill, S. Lloyd, PRL 82, 2417 (1999</a:t>
            </a:r>
            <a:r>
              <a:rPr lang="en-US" sz="2800" dirty="0" smtClean="0">
                <a:solidFill>
                  <a:srgbClr val="65D7FF"/>
                </a:solidFill>
                <a:latin typeface="+mn-lt"/>
              </a:rPr>
              <a:t>): General theory of DD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P. Zanardi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Phys.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Lett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 A 258, 77 (1999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):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General theory of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DD, DD as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symmetrization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rgbClr val="65D7FF"/>
                </a:solidFill>
                <a:latin typeface="+mn-lt"/>
              </a:rPr>
              <a:t>K. </a:t>
            </a:r>
            <a:r>
              <a:rPr lang="en-US" sz="2800" dirty="0" err="1" smtClean="0">
                <a:solidFill>
                  <a:srgbClr val="65D7FF"/>
                </a:solidFill>
                <a:latin typeface="+mn-lt"/>
              </a:rPr>
              <a:t>Khodjasteh</a:t>
            </a:r>
            <a:r>
              <a:rPr lang="en-US" sz="2800" dirty="0" smtClean="0">
                <a:solidFill>
                  <a:srgbClr val="65D7FF"/>
                </a:solidFill>
                <a:latin typeface="+mn-lt"/>
              </a:rPr>
              <a:t>, D.A</a:t>
            </a:r>
            <a:r>
              <a:rPr lang="en-US" sz="2800" dirty="0">
                <a:solidFill>
                  <a:srgbClr val="65D7FF"/>
                </a:solidFill>
                <a:latin typeface="+mn-lt"/>
              </a:rPr>
              <a:t>. Lidar, </a:t>
            </a:r>
            <a:r>
              <a:rPr lang="en-US" sz="2800" dirty="0" smtClean="0">
                <a:solidFill>
                  <a:srgbClr val="65D7FF"/>
                </a:solidFill>
                <a:latin typeface="+mn-lt"/>
              </a:rPr>
              <a:t>PRL</a:t>
            </a:r>
            <a:r>
              <a:rPr lang="en-US" sz="2800" i="1" dirty="0" smtClean="0">
                <a:solidFill>
                  <a:srgbClr val="65D7FF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65D7FF"/>
                </a:solidFill>
                <a:latin typeface="+mn-lt"/>
              </a:rPr>
              <a:t>95, </a:t>
            </a:r>
            <a:r>
              <a:rPr lang="en-US" sz="2800" dirty="0" smtClean="0">
                <a:solidFill>
                  <a:srgbClr val="65D7FF"/>
                </a:solidFill>
                <a:latin typeface="+mn-lt"/>
              </a:rPr>
              <a:t>180501 </a:t>
            </a:r>
            <a:r>
              <a:rPr lang="en-US" sz="2800" dirty="0">
                <a:solidFill>
                  <a:srgbClr val="65D7FF"/>
                </a:solidFill>
                <a:latin typeface="+mn-lt"/>
              </a:rPr>
              <a:t>(2005</a:t>
            </a:r>
            <a:r>
              <a:rPr lang="en-US" sz="2800" dirty="0" smtClean="0">
                <a:solidFill>
                  <a:srgbClr val="65D7FF"/>
                </a:solidFill>
                <a:latin typeface="+mn-lt"/>
              </a:rPr>
              <a:t>): first CDD paper</a:t>
            </a:r>
            <a:endParaRPr lang="en-US" sz="2800" dirty="0">
              <a:solidFill>
                <a:srgbClr val="65D7FF"/>
              </a:solidFill>
              <a:latin typeface="+mn-lt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F. Casas,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J. Phys. A 40, 15001 (2007): convergence of Magnus expansion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altLang="zh-CN" sz="2800" dirty="0">
                <a:solidFill>
                  <a:srgbClr val="65D7FF"/>
                </a:solidFill>
                <a:latin typeface="+mn-lt"/>
              </a:rPr>
              <a:t>G. S. </a:t>
            </a:r>
            <a:r>
              <a:rPr lang="en-US" altLang="zh-CN" sz="2800" dirty="0" err="1">
                <a:solidFill>
                  <a:srgbClr val="65D7FF"/>
                </a:solidFill>
                <a:latin typeface="+mn-lt"/>
              </a:rPr>
              <a:t>Uhrig</a:t>
            </a:r>
            <a:r>
              <a:rPr lang="en-US" altLang="zh-CN" sz="2800" dirty="0">
                <a:solidFill>
                  <a:srgbClr val="65D7FF"/>
                </a:solidFill>
                <a:latin typeface="+mn-lt"/>
              </a:rPr>
              <a:t>, PRL 98, 100504 (</a:t>
            </a:r>
            <a:r>
              <a:rPr lang="en-US" altLang="zh-CN" sz="2800" dirty="0" smtClean="0">
                <a:solidFill>
                  <a:srgbClr val="65D7FF"/>
                </a:solidFill>
                <a:latin typeface="+mn-lt"/>
              </a:rPr>
              <a:t>2007): first UDD paper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+mn-lt"/>
              </a:rPr>
              <a:t>W. </a:t>
            </a:r>
            <a:r>
              <a:rPr lang="en-US" altLang="zh-CN" sz="2800" dirty="0" smtClean="0">
                <a:solidFill>
                  <a:schemeClr val="tx1"/>
                </a:solidFill>
                <a:latin typeface="+mn-lt"/>
              </a:rPr>
              <a:t>Yang, R</a:t>
            </a:r>
            <a:r>
              <a:rPr lang="en-US" altLang="zh-CN" sz="2800" dirty="0">
                <a:solidFill>
                  <a:schemeClr val="tx1"/>
                </a:solidFill>
                <a:latin typeface="+mn-lt"/>
              </a:rPr>
              <a:t>.-B. Liu, PRL 101, 180403 (2008</a:t>
            </a:r>
            <a:r>
              <a:rPr lang="en-US" altLang="zh-CN" sz="2800" dirty="0" smtClean="0">
                <a:solidFill>
                  <a:schemeClr val="tx1"/>
                </a:solidFill>
                <a:latin typeface="+mn-lt"/>
              </a:rPr>
              <a:t>): first proof of universality of UDD</a:t>
            </a:r>
          </a:p>
          <a:p>
            <a:pPr marL="457200" indent="-457200" algn="l">
              <a:buFont typeface="Arial"/>
              <a:buChar char="•"/>
            </a:pPr>
            <a:r>
              <a:rPr lang="en-US" altLang="zh-CN" sz="2800" dirty="0">
                <a:solidFill>
                  <a:srgbClr val="65D7FF"/>
                </a:solidFill>
                <a:latin typeface="+mn-lt"/>
              </a:rPr>
              <a:t>J. R. West, B. H. Fong, </a:t>
            </a:r>
            <a:r>
              <a:rPr lang="en-US" altLang="zh-CN" sz="2800" dirty="0" smtClean="0">
                <a:solidFill>
                  <a:srgbClr val="65D7FF"/>
                </a:solidFill>
                <a:latin typeface="+mn-lt"/>
              </a:rPr>
              <a:t>D.A. Lidar, </a:t>
            </a:r>
            <a:r>
              <a:rPr lang="en-US" altLang="zh-CN" sz="2800" dirty="0">
                <a:solidFill>
                  <a:srgbClr val="65D7FF"/>
                </a:solidFill>
                <a:latin typeface="+mn-lt"/>
              </a:rPr>
              <a:t>PRL 104, 130501 (2010</a:t>
            </a:r>
            <a:r>
              <a:rPr lang="en-US" altLang="zh-CN" sz="2800" dirty="0" smtClean="0">
                <a:solidFill>
                  <a:srgbClr val="65D7FF"/>
                </a:solidFill>
                <a:latin typeface="+mn-lt"/>
              </a:rPr>
              <a:t>): first QDD paper</a:t>
            </a:r>
          </a:p>
          <a:p>
            <a:pPr marL="457200" indent="-457200" algn="l">
              <a:buFont typeface="Arial"/>
              <a:buChar char="•"/>
            </a:pPr>
            <a:r>
              <a:rPr lang="en-US" altLang="zh-CN" sz="2800" dirty="0">
                <a:latin typeface="+mn-lt"/>
              </a:rPr>
              <a:t>Z. </a:t>
            </a:r>
            <a:r>
              <a:rPr lang="en-US" altLang="zh-CN" sz="2800" dirty="0" smtClean="0">
                <a:latin typeface="+mn-lt"/>
              </a:rPr>
              <a:t>Wang, R</a:t>
            </a:r>
            <a:r>
              <a:rPr lang="en-US" altLang="zh-CN" sz="2800" dirty="0">
                <a:latin typeface="+mn-lt"/>
              </a:rPr>
              <a:t>.-B. Liu, PRA </a:t>
            </a:r>
            <a:r>
              <a:rPr lang="en-US" altLang="zh-CN" sz="2800" b="1" dirty="0">
                <a:latin typeface="+mn-lt"/>
              </a:rPr>
              <a:t>83</a:t>
            </a:r>
            <a:r>
              <a:rPr lang="en-US" altLang="zh-CN" sz="2800" dirty="0">
                <a:latin typeface="+mn-lt"/>
              </a:rPr>
              <a:t>, 022306 (</a:t>
            </a:r>
            <a:r>
              <a:rPr lang="en-US" altLang="zh-CN" sz="2800" dirty="0" smtClean="0">
                <a:latin typeface="+mn-lt"/>
              </a:rPr>
              <a:t>2011): first NUDD paper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solidFill>
                  <a:srgbClr val="65D7FF"/>
                </a:solidFill>
                <a:latin typeface="+mn-lt"/>
              </a:rPr>
              <a:t>H.-K. Ng, D.A. Lidar</a:t>
            </a:r>
            <a:r>
              <a:rPr lang="en-US" sz="2800" dirty="0" smtClean="0">
                <a:solidFill>
                  <a:srgbClr val="65D7FF"/>
                </a:solidFill>
                <a:latin typeface="+mn-lt"/>
              </a:rPr>
              <a:t>, J. Preskill, PRA </a:t>
            </a:r>
            <a:r>
              <a:rPr lang="en-US" sz="2800" dirty="0">
                <a:solidFill>
                  <a:srgbClr val="65D7FF"/>
                </a:solidFill>
                <a:latin typeface="+mn-lt"/>
              </a:rPr>
              <a:t>84, 012305 (2011</a:t>
            </a:r>
            <a:r>
              <a:rPr lang="en-US" sz="2800" dirty="0" smtClean="0">
                <a:solidFill>
                  <a:srgbClr val="65D7FF"/>
                </a:solidFill>
                <a:latin typeface="+mn-lt"/>
              </a:rPr>
              <a:t>): DD and fault tolerance, derivation of Magnus series; proof of vanishing even orders of Magnus for palindromic sequences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altLang="zh-TW" sz="2800" dirty="0" smtClean="0">
                <a:solidFill>
                  <a:schemeClr val="tx1"/>
                </a:solidFill>
                <a:latin typeface="+mn-lt"/>
              </a:rPr>
              <a:t>W.-J. </a:t>
            </a:r>
            <a:r>
              <a:rPr lang="en-US" altLang="zh-TW" sz="2800" dirty="0" err="1" smtClean="0">
                <a:solidFill>
                  <a:schemeClr val="tx1"/>
                </a:solidFill>
                <a:latin typeface="+mn-lt"/>
              </a:rPr>
              <a:t>Kuo</a:t>
            </a:r>
            <a:r>
              <a:rPr lang="en-US" altLang="zh-TW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zh-TW" sz="2800" dirty="0" smtClean="0">
                <a:solidFill>
                  <a:schemeClr val="tx1"/>
                </a:solidFill>
                <a:latin typeface="+mn-lt"/>
              </a:rPr>
              <a:t>D.A. Lidar, PRA</a:t>
            </a:r>
            <a:r>
              <a:rPr lang="en-US" altLang="zh-TW" sz="2800" dirty="0">
                <a:solidFill>
                  <a:schemeClr val="tx1"/>
                </a:solidFill>
                <a:latin typeface="+mn-lt"/>
              </a:rPr>
              <a:t>, 84 042329 (2011</a:t>
            </a:r>
            <a:r>
              <a:rPr lang="en-US" altLang="zh-TW" sz="2800" dirty="0" smtClean="0">
                <a:solidFill>
                  <a:schemeClr val="tx1"/>
                </a:solidFill>
                <a:latin typeface="+mn-lt"/>
              </a:rPr>
              <a:t>): first complete proof of universality of QDD; </a:t>
            </a:r>
            <a:r>
              <a:rPr lang="en-US" altLang="zh-TW" sz="2800" dirty="0" smtClean="0">
                <a:solidFill>
                  <a:srgbClr val="FFFF00"/>
                </a:solidFill>
                <a:latin typeface="+mn-lt"/>
              </a:rPr>
              <a:t>see </a:t>
            </a:r>
            <a:r>
              <a:rPr lang="en-US" altLang="zh-TW" sz="2800" dirty="0" err="1" smtClean="0">
                <a:solidFill>
                  <a:srgbClr val="FFFF00"/>
                </a:solidFill>
                <a:latin typeface="+mn-lt"/>
              </a:rPr>
              <a:t>Wan’s</a:t>
            </a:r>
            <a:r>
              <a:rPr lang="en-US" altLang="zh-TW" sz="2800" dirty="0" smtClean="0">
                <a:solidFill>
                  <a:srgbClr val="FFFF00"/>
                </a:solidFill>
                <a:latin typeface="+mn-lt"/>
              </a:rPr>
              <a:t> poster</a:t>
            </a:r>
            <a:endParaRPr lang="en-US" sz="2800" dirty="0" smtClean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077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reversal without time travel</a:t>
            </a:r>
            <a:endParaRPr lang="en-US" dirty="0"/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3" y="1981200"/>
            <a:ext cx="1237307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5785" y="8502556"/>
            <a:ext cx="9673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http://en.wikipedia.org/wiki/Spin_echo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541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504677" y="288925"/>
            <a:ext cx="12206607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Modern Hahn Echo experiment (Dieter </a:t>
            </a:r>
            <a:r>
              <a:rPr lang="en-US" sz="4600" dirty="0" err="1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Suter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)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548" y="1276527"/>
            <a:ext cx="9752842" cy="7964821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85" y="2887640"/>
            <a:ext cx="40671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147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851612" y="288925"/>
            <a:ext cx="9512728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altLang="zh-CN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Let’s get serious: the general setting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79732" y="1219200"/>
            <a:ext cx="10648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sz="2800" dirty="0" smtClean="0">
                <a:latin typeface="+mn-lt"/>
              </a:rPr>
              <a:t>Hamiltonian error model</a:t>
            </a:r>
          </a:p>
          <a:p>
            <a:pPr algn="l" eaLnBrk="1" hangingPunct="1">
              <a:defRPr/>
            </a:pPr>
            <a:endParaRPr lang="en-US" sz="2800" dirty="0" smtClean="0">
              <a:latin typeface="+mn-lt"/>
            </a:endParaRP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sz="2800" dirty="0" smtClean="0">
                <a:latin typeface="+mn-lt"/>
              </a:rPr>
              <a:t>Joint evolution of system (S) and bath (B); noise Hamiltonian </a:t>
            </a:r>
            <a:r>
              <a:rPr lang="en-US" sz="2800" i="1" dirty="0" smtClean="0">
                <a:latin typeface="+mn-lt"/>
              </a:rPr>
              <a:t>H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20084"/>
              </p:ext>
            </p:extLst>
          </p:nvPr>
        </p:nvGraphicFramePr>
        <p:xfrm>
          <a:off x="2075132" y="3124200"/>
          <a:ext cx="2438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4" imgW="2438400" imgH="584200" progId="Equation.DSMT4">
                  <p:embed/>
                </p:oleObj>
              </mc:Choice>
              <mc:Fallback>
                <p:oleObj name="Equation" r:id="rId4" imgW="24384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132" y="3124200"/>
                        <a:ext cx="2438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03315"/>
              </p:ext>
            </p:extLst>
          </p:nvPr>
        </p:nvGraphicFramePr>
        <p:xfrm>
          <a:off x="1846263" y="3962400"/>
          <a:ext cx="73406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Equation" r:id="rId6" imgW="7340600" imgH="1333500" progId="Equation.DSMT4">
                  <p:embed/>
                </p:oleObj>
              </mc:Choice>
              <mc:Fallback>
                <p:oleObj name="Equation" r:id="rId6" imgW="73406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962400"/>
                        <a:ext cx="73406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79180"/>
              </p:ext>
            </p:extLst>
          </p:nvPr>
        </p:nvGraphicFramePr>
        <p:xfrm>
          <a:off x="2074863" y="5791200"/>
          <a:ext cx="519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" name="Equation" r:id="rId8" imgW="5194300" imgH="596900" progId="Equation.DSMT4">
                  <p:embed/>
                </p:oleObj>
              </mc:Choice>
              <mc:Fallback>
                <p:oleObj name="Equation" r:id="rId8" imgW="51943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5791200"/>
                        <a:ext cx="5194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26770" y="5867400"/>
            <a:ext cx="27511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/>
            <a:r>
              <a:rPr lang="en-US" altLang="en-US" sz="2800">
                <a:latin typeface="Palatino Linotype" pitchFamily="18" charset="0"/>
              </a:rPr>
              <a:t>“</a:t>
            </a:r>
            <a:r>
              <a:rPr lang="en-US" sz="2800">
                <a:latin typeface="Palatino Linotype" pitchFamily="18" charset="0"/>
              </a:rPr>
              <a:t>free evolution</a:t>
            </a:r>
            <a:r>
              <a:rPr lang="en-US" altLang="en-US" sz="2800">
                <a:latin typeface="Palatino Linotype" pitchFamily="18" charset="0"/>
              </a:rPr>
              <a:t>”</a:t>
            </a:r>
            <a:endParaRPr lang="en-US" sz="2800">
              <a:latin typeface="Palatino Linotype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79732" y="6781800"/>
            <a:ext cx="11764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sz="2800" dirty="0" smtClean="0">
                <a:latin typeface="+mn-lt"/>
              </a:rPr>
              <a:t>This talk: all Hamiltonians bounded in the operator norm </a:t>
            </a:r>
            <a:r>
              <a:rPr lang="en-US" sz="1400" dirty="0" smtClean="0">
                <a:latin typeface="+mn-lt"/>
              </a:rPr>
              <a:t>(largest singular value)</a:t>
            </a:r>
            <a:endParaRPr lang="en-US" sz="2800" i="1" dirty="0" smtClean="0">
              <a:latin typeface="+mn-lt"/>
            </a:endParaRPr>
          </a:p>
        </p:txBody>
      </p:sp>
      <p:graphicFrame>
        <p:nvGraphicFramePr>
          <p:cNvPr id="1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695510"/>
              </p:ext>
            </p:extLst>
          </p:nvPr>
        </p:nvGraphicFramePr>
        <p:xfrm>
          <a:off x="3141663" y="7323138"/>
          <a:ext cx="624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0" name="Equation" r:id="rId10" imgW="6248400" imgH="596900" progId="Equation.DSMT4">
                  <p:embed/>
                </p:oleObj>
              </mc:Choice>
              <mc:Fallback>
                <p:oleObj name="Equation" r:id="rId10" imgW="62484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7323138"/>
                        <a:ext cx="6248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43446" y="8001000"/>
            <a:ext cx="126169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sz="2800" dirty="0" smtClean="0">
                <a:latin typeface="+mn-lt"/>
              </a:rPr>
              <a:t>This assumption is 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not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necessary: </a:t>
            </a:r>
            <a:r>
              <a:rPr lang="en-US" sz="2800" dirty="0">
                <a:latin typeface="Palatino Linotype"/>
              </a:rPr>
              <a:t>norms may </a:t>
            </a:r>
            <a:r>
              <a:rPr lang="en-US" sz="2800" dirty="0" smtClean="0">
                <a:latin typeface="Palatino Linotype"/>
              </a:rPr>
              <a:t>diverge (e.g., oscillator bath)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Often it pays to use </a:t>
            </a:r>
            <a:r>
              <a:rPr lang="en-US" sz="2800" dirty="0" smtClean="0">
                <a:latin typeface="+mn-lt"/>
              </a:rPr>
              <a:t>correlation functions instead. </a:t>
            </a:r>
          </a:p>
          <a:p>
            <a:pPr algn="l" eaLnBrk="1" hangingPunct="1">
              <a:defRPr/>
            </a:pPr>
            <a:r>
              <a:rPr lang="en-US" sz="2800" dirty="0">
                <a:latin typeface="+mn-lt"/>
              </a:rPr>
              <a:t>	S</a:t>
            </a:r>
            <a:r>
              <a:rPr lang="en-US" sz="2800" dirty="0" smtClean="0">
                <a:latin typeface="+mn-lt"/>
              </a:rPr>
              <a:t>ee</a:t>
            </a:r>
            <a:r>
              <a:rPr lang="en-US" sz="2800" dirty="0" smtClean="0">
                <a:latin typeface="+mn-lt"/>
              </a:rPr>
              <a:t>, e.g., Mike Biercuk’s and Gonzalo Alvarez’s talks</a:t>
            </a:r>
            <a:endParaRPr lang="en-US" sz="28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6987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618234" y="288925"/>
            <a:ext cx="7979488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DD: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just a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set of 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interruptions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1"/>
              <p:cNvSpPr txBox="1">
                <a:spLocks noChangeArrowheads="1"/>
              </p:cNvSpPr>
              <p:nvPr/>
            </p:nvSpPr>
            <p:spPr bwMode="auto">
              <a:xfrm>
                <a:off x="316397" y="1219200"/>
                <a:ext cx="12373550" cy="1083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9pPr>
              </a:lstStyle>
              <a:p>
                <a:pPr marL="457200" indent="-457200" algn="l" eaLnBrk="1" hangingPunct="1">
                  <a:buFont typeface="Arial"/>
                  <a:buChar char="•"/>
                  <a:defRPr/>
                </a:pPr>
                <a:r>
                  <a:rPr lang="en-US" sz="2800" dirty="0" smtClean="0">
                    <a:latin typeface="+mn-lt"/>
                  </a:rPr>
                  <a:t>Consider a set of instantaneous unitaries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+mn-lt"/>
                  </a:rPr>
                  <a:t> applied </a:t>
                </a:r>
                <a:r>
                  <a:rPr lang="en-US" sz="2800" b="1" dirty="0" smtClean="0">
                    <a:latin typeface="+mn-lt"/>
                  </a:rPr>
                  <a:t>to the system only </a:t>
                </a:r>
                <a:r>
                  <a:rPr lang="en-US" sz="2800" dirty="0" smtClean="0">
                    <a:latin typeface="+mn-lt"/>
                  </a:rPr>
                  <a:t>at </a:t>
                </a:r>
                <a:r>
                  <a:rPr lang="en-US" sz="2800" dirty="0" smtClean="0">
                    <a:latin typeface="+mn-lt"/>
                  </a:rPr>
                  <a:t>times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inbetween </a:t>
                </a:r>
                <a:r>
                  <a:rPr lang="en-US" sz="2800" dirty="0" smtClean="0">
                    <a:latin typeface="+mn-lt"/>
                  </a:rPr>
                  <a:t>free evolutions: </a:t>
                </a:r>
              </a:p>
            </p:txBody>
          </p:sp>
        </mc:Choice>
        <mc:Fallback>
          <p:sp>
            <p:nvSpPr>
              <p:cNvPr id="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397" y="1219200"/>
                <a:ext cx="12373550" cy="1083117"/>
              </a:xfrm>
              <a:prstGeom prst="rect">
                <a:avLst/>
              </a:prstGeom>
              <a:blipFill rotWithShape="1">
                <a:blip r:embed="rId3"/>
                <a:stretch>
                  <a:fillRect l="-887" t="-2809" b="-117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4955" y="2525214"/>
                <a:ext cx="8051800" cy="185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endParaRPr lang="en-US" sz="2800" dirty="0" smtClean="0">
                  <a:solidFill>
                    <a:srgbClr val="FFFF00"/>
                  </a:solidFill>
                  <a:latin typeface="+mn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DD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  <a:latin typeface="+mn-lt"/>
                  </a:rPr>
                  <a:t>…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FF00"/>
                  </a:solidFill>
                  <a:latin typeface="+mn-lt"/>
                </a:endParaRPr>
              </a:p>
              <a:p>
                <a:endParaRPr lang="en-US" sz="2800" dirty="0" smtClean="0">
                  <a:solidFill>
                    <a:srgbClr val="FFFF00"/>
                  </a:solidFill>
                  <a:latin typeface="+mn-lt"/>
                </a:endParaRPr>
              </a:p>
              <a:p>
                <a:r>
                  <a:rPr lang="en-US" sz="2800" dirty="0" smtClean="0">
                    <a:solidFill>
                      <a:srgbClr val="FFFF00"/>
                    </a:solidFill>
                    <a:latin typeface="+mn-lt"/>
                  </a:rPr>
                  <a:t>with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  <a:latin typeface="+mn-lt"/>
                  </a:rPr>
                  <a:t>. </a:t>
                </a:r>
                <a:endParaRPr lang="en-US" sz="2800" dirty="0">
                  <a:solidFill>
                    <a:srgbClr val="FFFF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55" y="2525214"/>
                <a:ext cx="8051800" cy="1850571"/>
              </a:xfrm>
              <a:prstGeom prst="rect">
                <a:avLst/>
              </a:prstGeom>
              <a:blipFill rotWithShape="1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289190" y="5520929"/>
                <a:ext cx="12465015" cy="406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1pPr>
                <a:lvl2pPr marL="742950" indent="-285750" eaLnBrk="0" hangingPunct="0"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2pPr>
                <a:lvl3pPr marL="1143000" indent="-228600" eaLnBrk="0" hangingPunct="0"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3pPr>
                <a:lvl4pPr marL="1600200" indent="-228600" eaLnBrk="0" hangingPunct="0"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4pPr>
                <a:lvl5pPr marL="2057400" indent="-228600" eaLnBrk="0" hangingPunct="0"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FFFFF"/>
                    </a:solidFill>
                    <a:latin typeface="Chalkboard" charset="0"/>
                    <a:ea typeface="ヒラギノ角ゴ ProN W3" charset="0"/>
                    <a:cs typeface="ヒラギノ角ゴ ProN W3" charset="0"/>
                    <a:sym typeface="Chalkboard" charset="0"/>
                  </a:defRPr>
                </a:lvl9pPr>
              </a:lstStyle>
              <a:p>
                <a:pPr marL="457200" indent="-457200" algn="l" eaLnBrk="1" hangingPunct="1">
                  <a:buFont typeface="Arial"/>
                  <a:buChar char="•"/>
                  <a:defRPr/>
                </a:pPr>
                <a:r>
                  <a:rPr lang="en-US" sz="2800" b="1" dirty="0" smtClean="0">
                    <a:latin typeface="Palatino Linotype"/>
                  </a:rPr>
                  <a:t>All</a:t>
                </a:r>
                <a:r>
                  <a:rPr lang="en-US" sz="2800" dirty="0" smtClean="0">
                    <a:latin typeface="Palatino Linotype"/>
                  </a:rPr>
                  <a:t> </a:t>
                </a:r>
                <a:r>
                  <a:rPr lang="en-US" sz="2800" dirty="0">
                    <a:latin typeface="Palatino Linotype"/>
                  </a:rPr>
                  <a:t>DD sequences can be described in this ``bang-bang’’ </a:t>
                </a:r>
                <a:r>
                  <a:rPr lang="en-US" sz="2800" dirty="0" smtClean="0">
                    <a:latin typeface="Palatino Linotype"/>
                  </a:rPr>
                  <a:t>manner,</a:t>
                </a:r>
              </a:p>
              <a:p>
                <a:pPr algn="l" eaLnBrk="1" hangingPunct="1">
                  <a:defRPr/>
                </a:pPr>
                <a:r>
                  <a:rPr lang="en-US" sz="2800" dirty="0">
                    <a:latin typeface="Palatino Linotype"/>
                  </a:rPr>
                  <a:t> </a:t>
                </a:r>
                <a:r>
                  <a:rPr lang="en-US" sz="2800" dirty="0" smtClean="0">
                    <a:latin typeface="Palatino Linotype"/>
                  </a:rPr>
                  <a:t>    </a:t>
                </a:r>
                <a:r>
                  <a:rPr lang="en-US" sz="2800" dirty="0">
                    <a:latin typeface="+mn-lt"/>
                  </a:rPr>
                  <a:t>d</a:t>
                </a:r>
                <a:r>
                  <a:rPr lang="en-US" sz="2800" dirty="0" smtClean="0">
                    <a:latin typeface="+mn-lt"/>
                  </a:rPr>
                  <a:t>isregarding </a:t>
                </a:r>
                <a:r>
                  <a:rPr lang="en-US" sz="2800" dirty="0" smtClean="0">
                    <a:latin typeface="+mn-lt"/>
                  </a:rPr>
                  <a:t>finite pulse-width effects </a:t>
                </a:r>
                <a:r>
                  <a:rPr lang="en-US" sz="1800" dirty="0" smtClean="0">
                    <a:latin typeface="+mn-lt"/>
                  </a:rPr>
                  <a:t>(see, e.g., </a:t>
                </a:r>
                <a:r>
                  <a:rPr lang="en-US" sz="1800" dirty="0" err="1" smtClean="0">
                    <a:latin typeface="+mn-lt"/>
                  </a:rPr>
                  <a:t>Lorenza</a:t>
                </a:r>
                <a:r>
                  <a:rPr lang="en-US" sz="1800" dirty="0" smtClean="0">
                    <a:latin typeface="+mn-lt"/>
                  </a:rPr>
                  <a:t> Viola &amp; Dieter </a:t>
                </a:r>
                <a:r>
                  <a:rPr lang="en-US" sz="1800" dirty="0" err="1" smtClean="0">
                    <a:latin typeface="+mn-lt"/>
                  </a:rPr>
                  <a:t>Suter’s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en-US" sz="1800" dirty="0" smtClean="0">
                    <a:latin typeface="+mn-lt"/>
                  </a:rPr>
                  <a:t>talks)</a:t>
                </a:r>
                <a:r>
                  <a:rPr lang="en-US" sz="2800" dirty="0" smtClean="0">
                    <a:latin typeface="+mn-lt"/>
                  </a:rPr>
                  <a:t>,</a:t>
                </a:r>
                <a:endParaRPr lang="en-US" sz="2800" dirty="0" smtClean="0">
                  <a:latin typeface="+mn-lt"/>
                </a:endParaRPr>
              </a:p>
              <a:p>
                <a:pPr algn="l" eaLnBrk="1" hangingPunct="1">
                  <a:defRPr/>
                </a:pPr>
                <a:endParaRPr lang="en-US" sz="2800" dirty="0" smtClean="0">
                  <a:latin typeface="+mn-lt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latin typeface="+mn-lt"/>
                  </a:rPr>
                  <a:t>Pulse </a:t>
                </a:r>
                <a:r>
                  <a:rPr lang="en-US" sz="2800" dirty="0" smtClean="0">
                    <a:latin typeface="+mn-lt"/>
                  </a:rPr>
                  <a:t>sequences differ by choice of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+mn-lt"/>
                  </a:rPr>
                  <a:t>pulse types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and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+mn-lt"/>
                  </a:rPr>
                  <a:t>pulse intervals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800" b="0" dirty="0" smtClean="0">
                  <a:solidFill>
                    <a:srgbClr val="FFFF00"/>
                  </a:solidFill>
                  <a:latin typeface="+mn-lt"/>
                  <a:ea typeface="Cambria Math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  <a:defRPr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For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qubit typically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; other angles and axes are also possible</a:t>
                </a:r>
                <a:endParaRPr lang="en-US" sz="2800" dirty="0" smtClean="0">
                  <a:solidFill>
                    <a:srgbClr val="FFFF00"/>
                  </a:solidFill>
                  <a:latin typeface="+mn-lt"/>
                </a:endParaRPr>
              </a:p>
              <a:p>
                <a:pPr algn="l" eaLnBrk="1" hangingPunct="1">
                  <a:defRPr/>
                </a:pPr>
                <a:endParaRPr lang="en-US" sz="2800" dirty="0" smtClean="0">
                  <a:latin typeface="+mn-lt"/>
                </a:endParaRPr>
              </a:p>
              <a:p>
                <a:pPr marL="457200" indent="-457200" algn="l" eaLnBrk="1" hangingPunct="1">
                  <a:buFont typeface="Arial"/>
                  <a:buChar char="•"/>
                  <a:defRPr/>
                </a:pPr>
                <a:r>
                  <a:rPr lang="en-US" sz="2800" dirty="0">
                    <a:latin typeface="Palatino Linotype"/>
                  </a:rPr>
                  <a:t>Examples:  </a:t>
                </a:r>
                <a:endParaRPr lang="en-US" sz="2800" dirty="0" smtClean="0">
                  <a:latin typeface="Palatino Linotype"/>
                </a:endParaRPr>
              </a:p>
              <a:p>
                <a:pPr algn="l" eaLnBrk="1" hangingPunct="1">
                  <a:defRPr/>
                </a:pPr>
                <a:r>
                  <a:rPr lang="en-US" sz="2800" dirty="0" smtClean="0">
                    <a:latin typeface="Palatino Linotype"/>
                  </a:rPr>
                  <a:t>     </a:t>
                </a:r>
                <a:r>
                  <a:rPr lang="en-US" sz="2800" dirty="0" err="1" smtClean="0">
                    <a:latin typeface="Palatino Linotype"/>
                  </a:rPr>
                  <a:t>P</a:t>
                </a:r>
                <a:r>
                  <a:rPr lang="en-US" sz="1000" dirty="0" err="1" smtClean="0">
                    <a:latin typeface="Palatino Linotype"/>
                  </a:rPr>
                  <a:t>eriodic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, </a:t>
                </a:r>
                <a:r>
                  <a:rPr lang="en-US" sz="2800" dirty="0" err="1" smtClean="0">
                    <a:latin typeface="Palatino Linotype"/>
                  </a:rPr>
                  <a:t>S</a:t>
                </a:r>
                <a:r>
                  <a:rPr lang="en-US" sz="1000" dirty="0" err="1" smtClean="0">
                    <a:latin typeface="Palatino Linotype"/>
                  </a:rPr>
                  <a:t>ymmetrized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, </a:t>
                </a:r>
                <a:r>
                  <a:rPr lang="en-US" sz="2800" dirty="0" err="1" smtClean="0">
                    <a:latin typeface="Palatino Linotype"/>
                  </a:rPr>
                  <a:t>R</a:t>
                </a:r>
                <a:r>
                  <a:rPr lang="en-US" sz="1000" dirty="0" err="1" smtClean="0">
                    <a:latin typeface="Palatino Linotype"/>
                  </a:rPr>
                  <a:t>andom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 smtClean="0">
                    <a:latin typeface="Palatino Linotype"/>
                  </a:rPr>
                  <a:t>, </a:t>
                </a:r>
                <a:r>
                  <a:rPr lang="en-US" sz="2800" dirty="0" err="1" smtClean="0">
                    <a:latin typeface="Palatino Linotype"/>
                  </a:rPr>
                  <a:t>C</a:t>
                </a:r>
                <a:r>
                  <a:rPr lang="en-US" sz="1000" dirty="0" err="1" smtClean="0">
                    <a:latin typeface="Palatino Linotype"/>
                  </a:rPr>
                  <a:t>oncatenated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>
                    <a:latin typeface="Palatino Linotype"/>
                  </a:rPr>
                  <a:t>, </a:t>
                </a:r>
                <a:r>
                  <a:rPr lang="en-US" sz="2800" dirty="0" err="1" smtClean="0">
                    <a:latin typeface="Palatino Linotype"/>
                  </a:rPr>
                  <a:t>U</a:t>
                </a:r>
                <a:r>
                  <a:rPr lang="en-US" sz="1000" dirty="0" err="1" smtClean="0">
                    <a:latin typeface="Palatino Linotype"/>
                  </a:rPr>
                  <a:t>hrig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>
                    <a:latin typeface="Palatino Linotype"/>
                  </a:rPr>
                  <a:t>, </a:t>
                </a:r>
                <a:r>
                  <a:rPr lang="en-US" sz="2800" dirty="0" err="1" smtClean="0">
                    <a:latin typeface="Palatino Linotype"/>
                  </a:rPr>
                  <a:t>Q</a:t>
                </a:r>
                <a:r>
                  <a:rPr lang="en-US" sz="1000" dirty="0" err="1" smtClean="0">
                    <a:latin typeface="Palatino Linotype"/>
                  </a:rPr>
                  <a:t>uadratic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r>
                  <a:rPr lang="en-US" sz="2800" dirty="0">
                    <a:latin typeface="Palatino Linotype"/>
                  </a:rPr>
                  <a:t>, </a:t>
                </a:r>
                <a:r>
                  <a:rPr lang="en-US" sz="2800" dirty="0" err="1" smtClean="0">
                    <a:latin typeface="Palatino Linotype"/>
                  </a:rPr>
                  <a:t>N</a:t>
                </a:r>
                <a:r>
                  <a:rPr lang="en-US" sz="1000" dirty="0" err="1" smtClean="0">
                    <a:latin typeface="Palatino Linotype"/>
                  </a:rPr>
                  <a:t>ested</a:t>
                </a:r>
                <a:r>
                  <a:rPr lang="en-US" sz="2800" dirty="0" err="1" smtClean="0">
                    <a:latin typeface="Palatino Linotype"/>
                  </a:rPr>
                  <a:t>U</a:t>
                </a:r>
                <a:r>
                  <a:rPr lang="en-US" sz="1000" dirty="0" err="1" smtClean="0">
                    <a:latin typeface="Palatino Linotype"/>
                  </a:rPr>
                  <a:t>hrig</a:t>
                </a:r>
                <a:r>
                  <a:rPr lang="en-US" sz="2800" dirty="0" err="1" smtClean="0">
                    <a:latin typeface="Palatino Linotype"/>
                  </a:rPr>
                  <a:t>DD</a:t>
                </a:r>
                <a:endParaRPr lang="en-US" sz="28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9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190" y="5520929"/>
                <a:ext cx="12465015" cy="4069512"/>
              </a:xfrm>
              <a:prstGeom prst="rect">
                <a:avLst/>
              </a:prstGeom>
              <a:blipFill rotWithShape="1">
                <a:blip r:embed="rId5"/>
                <a:stretch>
                  <a:fillRect l="-831" t="-1649" r="-49" b="-32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39" name="Group 14338"/>
          <p:cNvGrpSpPr/>
          <p:nvPr/>
        </p:nvGrpSpPr>
        <p:grpSpPr>
          <a:xfrm>
            <a:off x="7398294" y="3680975"/>
            <a:ext cx="5291653" cy="1839954"/>
            <a:chOff x="7399160" y="4025904"/>
            <a:chExt cx="5291653" cy="1839954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7399160" y="5342638"/>
              <a:ext cx="4876800" cy="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627760" y="4580638"/>
              <a:ext cx="0" cy="7620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237360" y="4580638"/>
              <a:ext cx="0" cy="7620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9151760" y="4580638"/>
              <a:ext cx="0" cy="7620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0447160" y="4580638"/>
              <a:ext cx="0" cy="7620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1361560" y="4580638"/>
              <a:ext cx="0" cy="7620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1361560" y="4560510"/>
              <a:ext cx="0" cy="7620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971160" y="4560510"/>
              <a:ext cx="0" cy="76200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12385921" y="5342638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+mn-lt"/>
                </a:rPr>
                <a:t>t</a:t>
              </a:r>
              <a:endParaRPr lang="en-US" sz="2800" i="1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06860" y="4720714"/>
              <a:ext cx="543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+mn-lt"/>
                </a:rPr>
                <a:t>…</a:t>
              </a:r>
              <a:endParaRPr lang="en-US" sz="2800" i="1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7399160" y="4040167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160" y="4040167"/>
                  <a:ext cx="664413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7998127" y="4025904"/>
                  <a:ext cx="6561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8127" y="4025904"/>
                  <a:ext cx="656142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819553" y="4025904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9553" y="4025904"/>
                  <a:ext cx="664413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1150600" y="4043042"/>
                  <a:ext cx="612540" cy="557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0600" y="4043042"/>
                  <a:ext cx="612540" cy="5579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7602872" y="4769883"/>
                  <a:ext cx="7012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2872" y="4769883"/>
                  <a:ext cx="701281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8376755" y="4769883"/>
                  <a:ext cx="69301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755" y="4769883"/>
                  <a:ext cx="693010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9460483" y="4792160"/>
                  <a:ext cx="7012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0483" y="4792160"/>
                  <a:ext cx="701281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11385371" y="4762718"/>
                  <a:ext cx="649409" cy="557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85371" y="4762718"/>
                  <a:ext cx="649409" cy="5579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540766" y="288925"/>
            <a:ext cx="6134432" cy="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0" rIns="130046" bIns="130046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eaLnBrk="1" hangingPunct="1">
              <a:defRPr/>
            </a:pP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How</a:t>
            </a:r>
            <a:r>
              <a:rPr lang="en-US" sz="46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 good does it get?</a:t>
            </a:r>
            <a:endParaRPr lang="en-US" sz="4600" dirty="0" smtClean="0">
              <a:solidFill>
                <a:schemeClr val="tx1"/>
              </a:solidFill>
              <a:latin typeface="+mj-lt"/>
              <a:ea typeface="SimSun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73329" y="1371600"/>
                <a:ext cx="11291802" cy="660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dirty="0" smtClean="0">
                    <a:latin typeface="+mn-lt"/>
                  </a:rPr>
                  <a:t>At the end of the pulse sequence: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800" dirty="0">
                  <a:latin typeface="+mn-lt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800" dirty="0" smtClean="0">
                  <a:latin typeface="+mn-lt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800" dirty="0">
                  <a:latin typeface="+mn-lt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800" dirty="0" smtClean="0">
                  <a:latin typeface="+mn-lt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800" dirty="0" smtClean="0">
                  <a:latin typeface="+mn-lt"/>
                </a:endParaRPr>
              </a:p>
              <a:p>
                <a:pPr algn="l"/>
                <a:endParaRPr lang="en-US" sz="2800" dirty="0" smtClean="0">
                  <a:latin typeface="+mn-lt"/>
                </a:endParaRPr>
              </a:p>
              <a:p>
                <a:pPr algn="l"/>
                <a:r>
                  <a:rPr lang="en-US" sz="2800" b="0" dirty="0" smtClean="0">
                    <a:solidFill>
                      <a:srgbClr val="FFFF00"/>
                    </a:solidFill>
                  </a:rPr>
                  <a:t>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DD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+mn-lt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FF00"/>
                        </a:solidFill>
                        <a:latin typeface="Cambria Math"/>
                      </a:rPr>
                      <m:t>exp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⁡[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𝑇𝐻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∅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 +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l-GR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α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α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eff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sSub>
                              <m:sSubPr>
                                <m:ctrlPr>
                                  <a:rPr lang="el-GR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α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)]</m:t>
                        </m:r>
                      </m:e>
                    </m:nary>
                  </m:oMath>
                </a14:m>
                <a:endParaRPr lang="en-US" sz="2800" dirty="0" smtClean="0">
                  <a:latin typeface="+mn-lt"/>
                </a:endParaRPr>
              </a:p>
              <a:p>
                <a:pPr algn="l"/>
                <a:endParaRPr lang="en-US" sz="2800" dirty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∅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is the component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that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+mn-lt"/>
                  </a:rPr>
                  <a:t>commutes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>
                    <a:latin typeface="+mn-lt"/>
                  </a:rPr>
                  <a:t>with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+mn-lt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/>
                      </a:rPr>
                      <m:t>𝐥𝐥</m:t>
                    </m:r>
                    <m:r>
                      <a:rPr lang="en-US" sz="2800" b="0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pulses</m:t>
                    </m:r>
                  </m:oMath>
                </a14:m>
                <a:endParaRPr lang="en-US" sz="2800" b="0" i="1" dirty="0" smtClean="0">
                  <a:latin typeface="+mn-lt"/>
                </a:endParaRPr>
              </a:p>
              <a:p>
                <a:pPr algn="l"/>
                <a:endParaRPr lang="en-US" sz="2800" i="1" dirty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α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FF00"/>
                            </a:solidFill>
                            <a:latin typeface="Cambria Math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smtClean="0">
                    <a:latin typeface="+mn-lt"/>
                  </a:rPr>
                  <a:t>are the remaining errors; they can </a:t>
                </a:r>
                <a:r>
                  <a:rPr lang="en-US" sz="2800" dirty="0" smtClean="0">
                    <a:latin typeface="+mn-lt"/>
                  </a:rPr>
                  <a:t>be computed using, e.g., the Magnus or Dyson </a:t>
                </a:r>
                <a:r>
                  <a:rPr lang="en-US" sz="2800" dirty="0" smtClean="0">
                    <a:latin typeface="+mn-lt"/>
                  </a:rPr>
                  <a:t>series</a:t>
                </a:r>
              </a:p>
              <a:p>
                <a:pPr lvl="0" algn="l"/>
                <a:endParaRPr lang="en-US" sz="2800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 lvl="0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2800" dirty="0">
                    <a:latin typeface="Palatino Linotype"/>
                  </a:rPr>
                  <a:t> is the </a:t>
                </a:r>
                <a:r>
                  <a:rPr lang="en-US" sz="2800" b="1" dirty="0">
                    <a:solidFill>
                      <a:srgbClr val="BBE0E3"/>
                    </a:solidFill>
                    <a:latin typeface="Palatino Linotype"/>
                  </a:rPr>
                  <a:t>``decoupling order’’</a:t>
                </a:r>
                <a:r>
                  <a:rPr lang="en-US" sz="2800" dirty="0">
                    <a:solidFill>
                      <a:srgbClr val="BBE0E3"/>
                    </a:solidFill>
                    <a:latin typeface="Palatino Linotype"/>
                  </a:rPr>
                  <a:t> </a:t>
                </a:r>
                <a:r>
                  <a:rPr lang="en-US" sz="2800" dirty="0">
                    <a:latin typeface="Palatino Linotype"/>
                  </a:rPr>
                  <a:t>of the ``</a:t>
                </a:r>
                <a:r>
                  <a:rPr lang="el-GR" sz="2800" dirty="0">
                    <a:latin typeface="Palatino Linotype"/>
                  </a:rPr>
                  <a:t>α</a:t>
                </a:r>
                <a:r>
                  <a:rPr lang="en-US" sz="2800" dirty="0">
                    <a:latin typeface="Palatino Linotype"/>
                  </a:rPr>
                  <a:t>–type’’ error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29" y="1371600"/>
                <a:ext cx="11291802" cy="6608540"/>
              </a:xfrm>
              <a:prstGeom prst="rect">
                <a:avLst/>
              </a:prstGeom>
              <a:blipFill rotWithShape="1">
                <a:blip r:embed="rId3"/>
                <a:stretch>
                  <a:fillRect l="-1079" t="-1015" b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39" name="Group 14338"/>
          <p:cNvGrpSpPr/>
          <p:nvPr/>
        </p:nvGrpSpPr>
        <p:grpSpPr>
          <a:xfrm>
            <a:off x="3195959" y="2179277"/>
            <a:ext cx="7671511" cy="1894820"/>
            <a:chOff x="4368800" y="6324600"/>
            <a:chExt cx="7671511" cy="189482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4368800" y="7641334"/>
              <a:ext cx="6477000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597400" y="687933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207000" y="687933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121400" y="687933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416800" y="687933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8331200" y="687933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331200" y="6859206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8940800" y="6859206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10787949" y="769620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+mn-lt"/>
                </a:rPr>
                <a:t>t</a:t>
              </a:r>
              <a:endParaRPr lang="en-US" sz="2800" i="1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73730" y="6978596"/>
              <a:ext cx="543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+mn-lt"/>
                </a:rPr>
                <a:t>…</a:t>
              </a:r>
              <a:endParaRPr lang="en-US" sz="2800" i="1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368800" y="6338863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00" y="6338863"/>
                  <a:ext cx="66441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967767" y="6324600"/>
                  <a:ext cx="6561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7767" y="6324600"/>
                  <a:ext cx="656142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789193" y="6324600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193" y="6324600"/>
                  <a:ext cx="664413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120240" y="6341738"/>
                  <a:ext cx="612540" cy="557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0240" y="6341738"/>
                  <a:ext cx="612540" cy="5579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572512" y="7068579"/>
                  <a:ext cx="7012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512" y="7068579"/>
                  <a:ext cx="701281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346395" y="7068579"/>
                  <a:ext cx="69301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395" y="7068579"/>
                  <a:ext cx="693010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430123" y="7090856"/>
                  <a:ext cx="7012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23" y="7090856"/>
                  <a:ext cx="701281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8355011" y="7061414"/>
                  <a:ext cx="649409" cy="557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011" y="7061414"/>
                  <a:ext cx="649409" cy="5579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 bwMode="auto">
            <a:xfrm>
              <a:off x="10083800" y="6857324"/>
              <a:ext cx="0" cy="76200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/>
                <p:cNvSpPr/>
                <p:nvPr/>
              </p:nvSpPr>
              <p:spPr>
                <a:xfrm>
                  <a:off x="9826153" y="6341738"/>
                  <a:ext cx="67063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6153" y="6341738"/>
                  <a:ext cx="670632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9908900" y="7658645"/>
                  <a:ext cx="5051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8900" y="7658645"/>
                  <a:ext cx="505138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36" name="Rectangle 14335"/>
                <p:cNvSpPr/>
                <p:nvPr/>
              </p:nvSpPr>
              <p:spPr>
                <a:xfrm>
                  <a:off x="4377072" y="7591799"/>
                  <a:ext cx="58702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336" name="Rectangle 143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072" y="7591799"/>
                  <a:ext cx="587020" cy="52322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38" name="Rectangle 14337"/>
                <p:cNvSpPr/>
                <p:nvPr/>
              </p:nvSpPr>
              <p:spPr>
                <a:xfrm>
                  <a:off x="10145370" y="6976714"/>
                  <a:ext cx="189494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DD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38" name="Rectangle 143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5370" y="6976714"/>
                  <a:ext cx="1894941" cy="52322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43359" y="8200570"/>
                <a:ext cx="9982200" cy="95410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 smtClean="0">
                    <a:latin typeface="+mn-lt"/>
                  </a:rPr>
                  <a:t>The fundamental min-max problem of DD:</a:t>
                </a:r>
              </a:p>
              <a:p>
                <a:r>
                  <a:rPr lang="en-US" sz="2800" dirty="0" smtClean="0">
                    <a:latin typeface="+mn-lt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</a:rPr>
                  <a:t>’s while minimizing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359" y="8200570"/>
                <a:ext cx="9982200" cy="954107"/>
              </a:xfrm>
              <a:prstGeom prst="rect">
                <a:avLst/>
              </a:prstGeom>
              <a:blipFill rotWithShape="1">
                <a:blip r:embed="rId17"/>
                <a:stretch>
                  <a:fillRect l="-1220" t="-6289" b="-1572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2159000" y="4267200"/>
            <a:ext cx="7239000" cy="76200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ea typeface="ヒラギノ角ゴ ProN W3" charset="0"/>
              <a:cs typeface="ヒラギノ角ゴ ProN W3" charset="0"/>
              <a:sym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latino Linotype">
      <a:majorFont>
        <a:latin typeface="Palatino Linotype"/>
        <a:ea typeface="ヒラギノ角ゴ ProN W3"/>
        <a:cs typeface="ヒラギノ角ゴ ProN W3"/>
      </a:majorFont>
      <a:minorFont>
        <a:latin typeface="Palatino Linotyp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457200" indent="-457200" algn="l" eaLnBrk="1" hangingPunct="1">
          <a:buFont typeface="Arial"/>
          <a:buChar char="•"/>
          <a:defRPr sz="2800" dirty="0" smtClean="0">
            <a:latin typeface="+mn-lt"/>
          </a:defRPr>
        </a:defPPr>
      </a:lstStyle>
    </a:tx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8807</TotalTime>
  <Pages>0</Pages>
  <Words>2281</Words>
  <Characters>0</Characters>
  <Application>Microsoft Office PowerPoint</Application>
  <PresentationFormat>Custom</PresentationFormat>
  <Lines>0</Lines>
  <Paragraphs>455</Paragraphs>
  <Slides>46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Title &amp; Subtitle</vt:lpstr>
      <vt:lpstr>Executive</vt:lpstr>
      <vt:lpstr>Equation</vt:lpstr>
      <vt:lpstr>MathType 6.0 Equation</vt:lpstr>
      <vt:lpstr>Dynamical Decoupling  a tutorial</vt:lpstr>
      <vt:lpstr>PowerPoint Presentation</vt:lpstr>
      <vt:lpstr>PowerPoint Presentation</vt:lpstr>
      <vt:lpstr>PowerPoint Presentation</vt:lpstr>
      <vt:lpstr>Time reversal without time travel</vt:lpstr>
      <vt:lpstr>PowerPoint Presentation</vt:lpstr>
      <vt:lpstr>PowerPoint Presentation</vt:lpstr>
      <vt:lpstr>PowerPoint Presentation</vt:lpstr>
      <vt:lpstr>PowerPoint Presentation</vt:lpstr>
      <vt:lpstr>Magnus &amp; Dyson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0: Hahn echo revisited –  suppressing single-qubit dephasing</vt:lpstr>
      <vt:lpstr>Example 1: ``Universal decoupling group” – suppressing general single-qubit decoherence</vt:lpstr>
      <vt:lpstr>PowerPoint Presentation</vt:lpstr>
      <vt:lpstr>PowerPoint Presentation</vt:lpstr>
      <vt:lpstr>Example 2: Palindromic suppression of general single-qubit decoherence to second order</vt:lpstr>
      <vt:lpstr>The quest for high order</vt:lpstr>
      <vt:lpstr>Concatenated DD</vt:lpstr>
      <vt:lpstr>Concatenated DD</vt:lpstr>
      <vt:lpstr>Concatenated DD</vt:lpstr>
      <vt:lpstr>Concatenated DD</vt:lpstr>
      <vt:lpstr>PowerPoint Presentation</vt:lpstr>
      <vt:lpstr>More for Less</vt:lpstr>
      <vt:lpstr>Uhrig DD: choose those intervals well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DD sequences battle it out numerically</vt:lpstr>
      <vt:lpstr>DD &amp; Computation</vt:lpstr>
      <vt:lpstr>DD &amp; Computation</vt:lpstr>
      <vt:lpstr>Decouple-while-compute</vt:lpstr>
      <vt:lpstr>DD &amp; Computation</vt:lpstr>
      <vt:lpstr>Consider a fault-tolerant simulation of a circuit</vt:lpstr>
      <vt:lpstr>Now prepend DD: decouple-then-compute</vt:lpstr>
      <vt:lpstr>Noise strengths can be upper-bounded for a well-behaved bath</vt:lpstr>
      <vt:lpstr>DD-protected gates can be better</vt:lpstr>
      <vt:lpstr>CDD-protected gates can be even better</vt:lpstr>
      <vt:lpstr>Fighting decoherence with hands tied</vt:lpstr>
      <vt:lpstr>Essential references for this talk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Decoupling  a tutorial</dc:title>
  <dc:creator>Daniel Lidar</dc:creator>
  <cp:lastModifiedBy>USC College of Letters, Arts &amp; Sciences</cp:lastModifiedBy>
  <cp:revision>155</cp:revision>
  <dcterms:modified xsi:type="dcterms:W3CDTF">2011-12-06T04:26:25Z</dcterms:modified>
</cp:coreProperties>
</file>